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9" r:id="rId4"/>
    <p:sldId id="260" r:id="rId5"/>
    <p:sldId id="264" r:id="rId6"/>
    <p:sldId id="265" r:id="rId7"/>
    <p:sldId id="266" r:id="rId8"/>
    <p:sldId id="278" r:id="rId9"/>
    <p:sldId id="270" r:id="rId10"/>
    <p:sldId id="269" r:id="rId11"/>
    <p:sldId id="262" r:id="rId12"/>
    <p:sldId id="272" r:id="rId13"/>
    <p:sldId id="274" r:id="rId14"/>
    <p:sldId id="273" r:id="rId15"/>
    <p:sldId id="267" r:id="rId16"/>
    <p:sldId id="277" r:id="rId17"/>
    <p:sldId id="276" r:id="rId18"/>
    <p:sldId id="280" r:id="rId19"/>
    <p:sldId id="279" r:id="rId20"/>
    <p:sldId id="261" r:id="rId21"/>
    <p:sldId id="258" r:id="rId22"/>
    <p:sldId id="268" r:id="rId23"/>
    <p:sldId id="271" r:id="rId24"/>
    <p:sldId id="263" r:id="rId25"/>
    <p:sldId id="275"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0147" autoAdjust="0"/>
  </p:normalViewPr>
  <p:slideViewPr>
    <p:cSldViewPr snapToGrid="0">
      <p:cViewPr varScale="1">
        <p:scale>
          <a:sx n="61" d="100"/>
          <a:sy n="61" d="100"/>
        </p:scale>
        <p:origin x="1507" y="77"/>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7A9EF-AD60-4674-BB73-6B07F68048B8}" type="datetimeFigureOut">
              <a:rPr lang="en-US" smtClean="0"/>
              <a:t>2/16/2016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35DC0-794D-4C4F-B350-CE7BB3BEF457}" type="slidenum">
              <a:rPr lang="en-US" smtClean="0"/>
              <a:t>‹#›</a:t>
            </a:fld>
            <a:endParaRPr lang="en-US"/>
          </a:p>
        </p:txBody>
      </p:sp>
    </p:spTree>
    <p:extLst>
      <p:ext uri="{BB962C8B-B14F-4D97-AF65-F5344CB8AC3E}">
        <p14:creationId xmlns:p14="http://schemas.microsoft.com/office/powerpoint/2010/main" val="119065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Greg, talking on teaching tech</a:t>
            </a:r>
            <a:r>
              <a:rPr lang="en-US" baseline="0" dirty="0" smtClean="0"/>
              <a:t> to kids and </a:t>
            </a:r>
            <a:r>
              <a:rPr lang="en-US" baseline="0" dirty="0" err="1" smtClean="0"/>
              <a:t>devs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1</a:t>
            </a:fld>
            <a:endParaRPr lang="en-US"/>
          </a:p>
        </p:txBody>
      </p:sp>
    </p:spTree>
    <p:extLst>
      <p:ext uri="{BB962C8B-B14F-4D97-AF65-F5344CB8AC3E}">
        <p14:creationId xmlns:p14="http://schemas.microsoft.com/office/powerpoint/2010/main" val="718678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Talk about “Kenny” – amazingly bright kid, eats up tech, we have trouble keeping up with him, does all sorts of projects on his own… the kind of kid CoderDojo was made for. But remember despite the fact that he’s more tech savvy and possibly smarter than a lot of adults, he’s still 10. He still needs a snack, still needs </a:t>
            </a:r>
          </a:p>
        </p:txBody>
      </p:sp>
      <p:sp>
        <p:nvSpPr>
          <p:cNvPr id="4" name="Slide Number Placeholder 3"/>
          <p:cNvSpPr>
            <a:spLocks noGrp="1"/>
          </p:cNvSpPr>
          <p:nvPr>
            <p:ph type="sldNum" sz="quarter" idx="10"/>
          </p:nvPr>
        </p:nvSpPr>
        <p:spPr/>
        <p:txBody>
          <a:bodyPr/>
          <a:lstStyle/>
          <a:p>
            <a:fld id="{7C235DC0-794D-4C4F-B350-CE7BB3BEF457}" type="slidenum">
              <a:rPr lang="en-US" smtClean="0"/>
              <a:t>10</a:t>
            </a:fld>
            <a:endParaRPr lang="en-US"/>
          </a:p>
        </p:txBody>
      </p:sp>
    </p:spTree>
    <p:extLst>
      <p:ext uri="{BB962C8B-B14F-4D97-AF65-F5344CB8AC3E}">
        <p14:creationId xmlns:p14="http://schemas.microsoft.com/office/powerpoint/2010/main" val="90413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11</a:t>
            </a:fld>
            <a:endParaRPr lang="en-US"/>
          </a:p>
        </p:txBody>
      </p:sp>
    </p:spTree>
    <p:extLst>
      <p:ext uri="{BB962C8B-B14F-4D97-AF65-F5344CB8AC3E}">
        <p14:creationId xmlns:p14="http://schemas.microsoft.com/office/powerpoint/2010/main" val="886821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Coming back to motivation, understanding what your audience is looking to get out of the presentation or workshop is a key factor in your design.</a:t>
            </a:r>
          </a:p>
          <a:p>
            <a:endParaRPr lang="en-US" baseline="0" dirty="0" smtClean="0"/>
          </a:p>
          <a:p>
            <a:r>
              <a:rPr lang="en-US" baseline="0" dirty="0" smtClean="0"/>
              <a:t>Are they looking for practical they can put to use or to simply get an overview?</a:t>
            </a:r>
          </a:p>
          <a:p>
            <a:endParaRPr lang="en-US" baseline="0" dirty="0" smtClean="0"/>
          </a:p>
          <a:p>
            <a:r>
              <a:rPr lang="en-US" baseline="0" dirty="0" smtClean="0"/>
              <a:t>Practical knowledge often means hands-on work is needed. </a:t>
            </a:r>
          </a:p>
        </p:txBody>
      </p:sp>
      <p:sp>
        <p:nvSpPr>
          <p:cNvPr id="4" name="Slide Number Placeholder 3"/>
          <p:cNvSpPr>
            <a:spLocks noGrp="1"/>
          </p:cNvSpPr>
          <p:nvPr>
            <p:ph type="sldNum" sz="quarter" idx="10"/>
          </p:nvPr>
        </p:nvSpPr>
        <p:spPr/>
        <p:txBody>
          <a:bodyPr/>
          <a:lstStyle/>
          <a:p>
            <a:fld id="{7C235DC0-794D-4C4F-B350-CE7BB3BEF457}" type="slidenum">
              <a:rPr lang="en-US" smtClean="0"/>
              <a:t>12</a:t>
            </a:fld>
            <a:endParaRPr lang="en-US"/>
          </a:p>
        </p:txBody>
      </p:sp>
    </p:spTree>
    <p:extLst>
      <p:ext uri="{BB962C8B-B14F-4D97-AF65-F5344CB8AC3E}">
        <p14:creationId xmlns:p14="http://schemas.microsoft.com/office/powerpoint/2010/main" val="393866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you’re not providing hands-on exercises, it’s necessary to engage the audience and get them involved. It wakes them up, perks them up.</a:t>
            </a:r>
          </a:p>
        </p:txBody>
      </p:sp>
      <p:sp>
        <p:nvSpPr>
          <p:cNvPr id="4" name="Slide Number Placeholder 3"/>
          <p:cNvSpPr>
            <a:spLocks noGrp="1"/>
          </p:cNvSpPr>
          <p:nvPr>
            <p:ph type="sldNum" sz="quarter" idx="10"/>
          </p:nvPr>
        </p:nvSpPr>
        <p:spPr/>
        <p:txBody>
          <a:bodyPr/>
          <a:lstStyle/>
          <a:p>
            <a:fld id="{7C235DC0-794D-4C4F-B350-CE7BB3BEF457}" type="slidenum">
              <a:rPr lang="en-US" smtClean="0"/>
              <a:t>13</a:t>
            </a:fld>
            <a:endParaRPr lang="en-US"/>
          </a:p>
        </p:txBody>
      </p:sp>
    </p:spTree>
    <p:extLst>
      <p:ext uri="{BB962C8B-B14F-4D97-AF65-F5344CB8AC3E}">
        <p14:creationId xmlns:p14="http://schemas.microsoft.com/office/powerpoint/2010/main" val="409163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 time Microsoft changes how Windows or Microsoft Office works, what happens? People lose their damn minds.</a:t>
            </a:r>
          </a:p>
          <a:p>
            <a:endParaRPr lang="en-US" baseline="0" dirty="0" smtClean="0"/>
          </a:p>
          <a:p>
            <a:r>
              <a:rPr lang="en-US" baseline="0" dirty="0" smtClean="0"/>
              <a:t>Learning styles have been mostly debunked in studies. But procedural and conceptual learning is a real thing and you should account for both types.</a:t>
            </a:r>
          </a:p>
          <a:p>
            <a:endParaRPr lang="en-US" baseline="0" dirty="0" smtClean="0"/>
          </a:p>
          <a:p>
            <a:r>
              <a:rPr lang="en-US" baseline="0" dirty="0" smtClean="0"/>
              <a:t>Sometimes there’s no reason to go beyond the procedural.  Even if your audience is full of smart, techy people, there’s not a lot of conceptual in learning a new email client or conferencing system.</a:t>
            </a:r>
          </a:p>
          <a:p>
            <a:endParaRPr lang="en-US" baseline="0" dirty="0" smtClean="0"/>
          </a:p>
          <a:p>
            <a:r>
              <a:rPr lang="en-US" baseline="0" dirty="0" smtClean="0"/>
              <a:t>But depending on your topic and your audience, the why can be more important than the how. For example, when teaching global vs. function scope in JavaScript, the why of declaring variables inside functions (or not) is important. The why helps you understand the when.</a:t>
            </a:r>
          </a:p>
          <a:p>
            <a:endParaRPr lang="en-US" baseline="0" dirty="0" smtClean="0"/>
          </a:p>
          <a:p>
            <a:r>
              <a:rPr lang="en-US" baseline="0" dirty="0" smtClean="0"/>
              <a:t>Teaching kids or </a:t>
            </a:r>
            <a:r>
              <a:rPr lang="en-US" baseline="0" dirty="0" err="1" smtClean="0"/>
              <a:t>devs</a:t>
            </a:r>
            <a:r>
              <a:rPr lang="en-US" baseline="0" dirty="0" smtClean="0"/>
              <a:t> to use an efficient pattern is good. That might be the “how.” When they learn there are 4 other ways to skin that cat, some of which seem easier, it’s the why that keeps them sticking with it.</a:t>
            </a:r>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14</a:t>
            </a:fld>
            <a:endParaRPr lang="en-US"/>
          </a:p>
        </p:txBody>
      </p:sp>
    </p:spTree>
    <p:extLst>
      <p:ext uri="{BB962C8B-B14F-4D97-AF65-F5344CB8AC3E}">
        <p14:creationId xmlns:p14="http://schemas.microsoft.com/office/powerpoint/2010/main" val="2995517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Attendance swag – shirts, stickers, take home the tech they worked on. </a:t>
            </a:r>
            <a:r>
              <a:rPr lang="en-US" baseline="0" dirty="0" err="1" smtClean="0"/>
              <a:t>PiDay</a:t>
            </a:r>
            <a:r>
              <a:rPr lang="en-US" baseline="0" dirty="0" smtClean="0"/>
              <a:t> with Century Link</a:t>
            </a:r>
          </a:p>
          <a:p>
            <a:endParaRPr lang="en-US" baseline="0" dirty="0" smtClean="0"/>
          </a:p>
          <a:p>
            <a:r>
              <a:rPr lang="en-US" baseline="0" dirty="0" smtClean="0"/>
              <a:t>Why do I say prizes have pitfalls – I won a gift card and $20 at company orientation. No one complained that they didn’t win and quit. </a:t>
            </a:r>
          </a:p>
          <a:p>
            <a:r>
              <a:rPr lang="en-US" baseline="0" dirty="0" smtClean="0"/>
              <a:t>Tell tale of Bingo and kid who withdrew. And while you might say “what a bad parent?” It’s not our job to instruct parents in how to parent.</a:t>
            </a:r>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15</a:t>
            </a:fld>
            <a:endParaRPr lang="en-US"/>
          </a:p>
        </p:txBody>
      </p:sp>
    </p:spTree>
    <p:extLst>
      <p:ext uri="{BB962C8B-B14F-4D97-AF65-F5344CB8AC3E}">
        <p14:creationId xmlns:p14="http://schemas.microsoft.com/office/powerpoint/2010/main" val="989793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There’s a difference between teaching random adults and teaching </a:t>
            </a:r>
            <a:r>
              <a:rPr lang="en-US" baseline="0" dirty="0" err="1" smtClean="0"/>
              <a:t>devs</a:t>
            </a:r>
            <a:r>
              <a:rPr lang="en-US" baseline="0" dirty="0" smtClean="0"/>
              <a:t>. </a:t>
            </a:r>
            <a:r>
              <a:rPr lang="en-US" baseline="0" dirty="0" err="1" smtClean="0"/>
              <a:t>Devs</a:t>
            </a:r>
            <a:r>
              <a:rPr lang="en-US" baseline="0" dirty="0" smtClean="0"/>
              <a:t> will likely have newer hardware with administrator permissions. Random adults may have new hardware and permissions or they could be on a 4-year-old work laptop with a 15-minute battery life that has been locked down by IT to protect them from themselves.</a:t>
            </a:r>
          </a:p>
          <a:p>
            <a:endParaRPr lang="en-US" baseline="0" dirty="0" smtClean="0"/>
          </a:p>
          <a:p>
            <a:r>
              <a:rPr lang="en-US" baseline="0" dirty="0" smtClean="0"/>
              <a:t>Think of kids as random adults, but they’re likely to have it worse… hand-me down equipment (we had a kid with a </a:t>
            </a:r>
            <a:r>
              <a:rPr lang="en-US" baseline="0" dirty="0" err="1" smtClean="0"/>
              <a:t>Powerbook</a:t>
            </a:r>
            <a:r>
              <a:rPr lang="en-US" baseline="0" dirty="0" smtClean="0"/>
              <a:t> G4 at our first Hour of Code in 2013 – they wanted to do a Flash-based tutorial and couldn’t get an updated version of Flash because Adobe had stopped producing Universal Binary versions), they might have their parent’s locked-down work laptop. They might have a Chromebook and their parents didn’t know it couldn’t keep up.</a:t>
            </a:r>
          </a:p>
          <a:p>
            <a:endParaRPr lang="en-US" baseline="0" dirty="0" smtClean="0"/>
          </a:p>
          <a:p>
            <a:r>
              <a:rPr lang="en-US" baseline="0" dirty="0" smtClean="0"/>
              <a:t>If you can’t provide hardware (for all or limited-supply loaners) consider how you’ll deal with old hardware and SHARED hardware. If you won’t be providing hardware, be explicit up front about minimum specs and that it is BYO. </a:t>
            </a:r>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16</a:t>
            </a:fld>
            <a:endParaRPr lang="en-US"/>
          </a:p>
        </p:txBody>
      </p:sp>
    </p:spTree>
    <p:extLst>
      <p:ext uri="{BB962C8B-B14F-4D97-AF65-F5344CB8AC3E}">
        <p14:creationId xmlns:p14="http://schemas.microsoft.com/office/powerpoint/2010/main" val="1038951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Kids may be the most tech savvy people in their home. If they’ll need help installing, it’s best to do the install in class. Depending on the complexity, that may take up all or part of a session, so prepare for that. My </a:t>
            </a:r>
            <a:r>
              <a:rPr lang="en-US" baseline="0" dirty="0" err="1" smtClean="0"/>
              <a:t>minecraft</a:t>
            </a:r>
            <a:r>
              <a:rPr lang="en-US" baseline="0" dirty="0" smtClean="0"/>
              <a:t> </a:t>
            </a:r>
            <a:r>
              <a:rPr lang="en-US" baseline="0" dirty="0" err="1" smtClean="0"/>
              <a:t>modding</a:t>
            </a:r>
            <a:r>
              <a:rPr lang="en-US" baseline="0" dirty="0" smtClean="0"/>
              <a:t> workshop spends the first session on getting kids set up with the </a:t>
            </a:r>
            <a:r>
              <a:rPr lang="en-US" baseline="0" dirty="0" err="1" smtClean="0"/>
              <a:t>modding</a:t>
            </a:r>
            <a:r>
              <a:rPr lang="en-US" baseline="0" dirty="0" smtClean="0"/>
              <a:t> environment.</a:t>
            </a:r>
          </a:p>
          <a:p>
            <a:endParaRPr lang="en-US" baseline="0" dirty="0" smtClean="0"/>
          </a:p>
          <a:p>
            <a:r>
              <a:rPr lang="en-US" baseline="0" dirty="0" smtClean="0"/>
              <a:t>If it’s simple, make sure the list of what needs to be installed is in the description where people sign up, is on your web site, and is emailed to them as part of the confirmation/reminder emails. </a:t>
            </a:r>
          </a:p>
          <a:p>
            <a:endParaRPr lang="en-US" baseline="0" dirty="0" smtClean="0"/>
          </a:p>
          <a:p>
            <a:r>
              <a:rPr lang="en-US" baseline="0" dirty="0" smtClean="0"/>
              <a:t>If possible, make an office hour before class where people can get help with installation. </a:t>
            </a:r>
          </a:p>
          <a:p>
            <a:endParaRPr lang="en-US" baseline="0" dirty="0" smtClean="0"/>
          </a:p>
          <a:p>
            <a:r>
              <a:rPr lang="en-US" baseline="0" dirty="0" smtClean="0"/>
              <a:t>Account permissions are even harder than software if people need to get them in class. Imagine 30-40 people on the same </a:t>
            </a:r>
            <a:r>
              <a:rPr lang="en-US" baseline="0" dirty="0" err="1" smtClean="0"/>
              <a:t>WiFi</a:t>
            </a:r>
            <a:r>
              <a:rPr lang="en-US" baseline="0" dirty="0" smtClean="0"/>
              <a:t>, thus coming from the same IP address, trying to sign up for a service all at once. You’ll run into explicit and not-so-explicit throttling if not outright IP banning. We stress... STRESS that parents sign up for </a:t>
            </a:r>
            <a:r>
              <a:rPr lang="en-US" baseline="0" dirty="0" err="1" smtClean="0"/>
              <a:t>Mojang</a:t>
            </a:r>
            <a:r>
              <a:rPr lang="en-US" baseline="0" dirty="0" smtClean="0"/>
              <a:t> accounts before they come to the Minecraft class, because they throttle.</a:t>
            </a:r>
          </a:p>
          <a:p>
            <a:endParaRPr lang="en-US" baseline="0" dirty="0" smtClean="0"/>
          </a:p>
          <a:p>
            <a:r>
              <a:rPr lang="en-US" baseline="0" dirty="0" smtClean="0"/>
              <a:t>Additionally, in many cases, if a site doesn’t cater to kids, they don’t want the headaches of COPPA (Child Online Privacy Protection Act) and their TOS may expressly prohibit kids under 13. So sign up the parent and let the kid use that account. Fine, but what if they’ve got multiple kids? This gets even trickier on accounts that require a credit card, because the parent might sign up both kids and the second gets rejected because they can’t do both kids on the same card.</a:t>
            </a:r>
          </a:p>
          <a:p>
            <a:endParaRPr lang="en-US" baseline="0" dirty="0" smtClean="0"/>
          </a:p>
          <a:p>
            <a:r>
              <a:rPr lang="en-US" baseline="0" dirty="0" smtClean="0"/>
              <a:t>These ae things you have to consider that you don’t with an adult student who has their own email address and credit card.</a:t>
            </a:r>
          </a:p>
        </p:txBody>
      </p:sp>
      <p:sp>
        <p:nvSpPr>
          <p:cNvPr id="4" name="Slide Number Placeholder 3"/>
          <p:cNvSpPr>
            <a:spLocks noGrp="1"/>
          </p:cNvSpPr>
          <p:nvPr>
            <p:ph type="sldNum" sz="quarter" idx="10"/>
          </p:nvPr>
        </p:nvSpPr>
        <p:spPr/>
        <p:txBody>
          <a:bodyPr/>
          <a:lstStyle/>
          <a:p>
            <a:fld id="{7C235DC0-794D-4C4F-B350-CE7BB3BEF457}" type="slidenum">
              <a:rPr lang="en-US" smtClean="0"/>
              <a:t>17</a:t>
            </a:fld>
            <a:endParaRPr lang="en-US"/>
          </a:p>
        </p:txBody>
      </p:sp>
    </p:spTree>
    <p:extLst>
      <p:ext uri="{BB962C8B-B14F-4D97-AF65-F5344CB8AC3E}">
        <p14:creationId xmlns:p14="http://schemas.microsoft.com/office/powerpoint/2010/main" val="3010416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you’re doing installs or hands-on work, try to figure out AND EXPERIENCE as many ways of getting it wrong as you can. You can’t predict all the ways your students will get things wrong, but if you’ve got the top 80%, your debug time will go down. There’s nothing worse for a student than getting hung up on a problem that cannot be quickly debugged and then being left behind because the class has to move on.</a:t>
            </a:r>
          </a:p>
          <a:p>
            <a:endParaRPr lang="en-US" baseline="0" dirty="0" smtClean="0"/>
          </a:p>
          <a:p>
            <a:r>
              <a:rPr lang="en-US" baseline="0" dirty="0" smtClean="0"/>
              <a:t>Remember, </a:t>
            </a:r>
            <a:r>
              <a:rPr lang="en-US" baseline="0" dirty="0" err="1" smtClean="0"/>
              <a:t>Devs</a:t>
            </a:r>
            <a:r>
              <a:rPr lang="en-US" baseline="0" dirty="0" smtClean="0"/>
              <a:t> will make mistakes, not just </a:t>
            </a:r>
            <a:r>
              <a:rPr lang="en-US" baseline="0" smtClean="0"/>
              <a:t>kids.</a:t>
            </a:r>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18</a:t>
            </a:fld>
            <a:endParaRPr lang="en-US"/>
          </a:p>
        </p:txBody>
      </p:sp>
    </p:spTree>
    <p:extLst>
      <p:ext uri="{BB962C8B-B14F-4D97-AF65-F5344CB8AC3E}">
        <p14:creationId xmlns:p14="http://schemas.microsoft.com/office/powerpoint/2010/main" val="295229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Having code they can copy from </a:t>
            </a:r>
            <a:r>
              <a:rPr lang="en-US" baseline="0" dirty="0" err="1" smtClean="0"/>
              <a:t>Pastebin</a:t>
            </a:r>
            <a:r>
              <a:rPr lang="en-US" baseline="0" dirty="0" smtClean="0"/>
              <a:t> or a fiddle is useful, especially when they’re younger. Remember how I said 7-year-olds don’t touch type. For children in that age range, it’s often better to have code they can modify</a:t>
            </a:r>
          </a:p>
        </p:txBody>
      </p:sp>
      <p:sp>
        <p:nvSpPr>
          <p:cNvPr id="4" name="Slide Number Placeholder 3"/>
          <p:cNvSpPr>
            <a:spLocks noGrp="1"/>
          </p:cNvSpPr>
          <p:nvPr>
            <p:ph type="sldNum" sz="quarter" idx="10"/>
          </p:nvPr>
        </p:nvSpPr>
        <p:spPr/>
        <p:txBody>
          <a:bodyPr/>
          <a:lstStyle/>
          <a:p>
            <a:fld id="{7C235DC0-794D-4C4F-B350-CE7BB3BEF457}" type="slidenum">
              <a:rPr lang="en-US" smtClean="0"/>
              <a:t>19</a:t>
            </a:fld>
            <a:endParaRPr lang="en-US"/>
          </a:p>
        </p:txBody>
      </p:sp>
    </p:spTree>
    <p:extLst>
      <p:ext uri="{BB962C8B-B14F-4D97-AF65-F5344CB8AC3E}">
        <p14:creationId xmlns:p14="http://schemas.microsoft.com/office/powerpoint/2010/main" val="273161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said, I am no</a:t>
            </a:r>
            <a:r>
              <a:rPr lang="en-US" baseline="0" dirty="0" smtClean="0"/>
              <a:t> longer a Developer Evangelist at Avalara. I’m actually headed to Amazon next week. </a:t>
            </a:r>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2</a:t>
            </a:fld>
            <a:endParaRPr lang="en-US"/>
          </a:p>
        </p:txBody>
      </p:sp>
    </p:spTree>
    <p:extLst>
      <p:ext uri="{BB962C8B-B14F-4D97-AF65-F5344CB8AC3E}">
        <p14:creationId xmlns:p14="http://schemas.microsoft.com/office/powerpoint/2010/main" val="837717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20</a:t>
            </a:fld>
            <a:endParaRPr lang="en-US"/>
          </a:p>
        </p:txBody>
      </p:sp>
    </p:spTree>
    <p:extLst>
      <p:ext uri="{BB962C8B-B14F-4D97-AF65-F5344CB8AC3E}">
        <p14:creationId xmlns:p14="http://schemas.microsoft.com/office/powerpoint/2010/main" val="1259616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be a clown. Some presenters /</a:t>
            </a:r>
            <a:r>
              <a:rPr lang="en-US" baseline="0" dirty="0" smtClean="0"/>
              <a:t> teachers may be naturally funny, but balancing humor with teaching is a skill. If you go overboard, it will get uncomfortable… just like you’re getting more and more uncomfortable looking at this clown.</a:t>
            </a:r>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21</a:t>
            </a:fld>
            <a:endParaRPr lang="en-US"/>
          </a:p>
        </p:txBody>
      </p:sp>
    </p:spTree>
    <p:extLst>
      <p:ext uri="{BB962C8B-B14F-4D97-AF65-F5344CB8AC3E}">
        <p14:creationId xmlns:p14="http://schemas.microsoft.com/office/powerpoint/2010/main" val="253331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Why do I say prizes have pitfalls – tell tale of Bingo and kid who withdrew</a:t>
            </a:r>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22</a:t>
            </a:fld>
            <a:endParaRPr lang="en-US"/>
          </a:p>
        </p:txBody>
      </p:sp>
    </p:spTree>
    <p:extLst>
      <p:ext uri="{BB962C8B-B14F-4D97-AF65-F5344CB8AC3E}">
        <p14:creationId xmlns:p14="http://schemas.microsoft.com/office/powerpoint/2010/main" val="259391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Both kids and adults can be afraid to ask for help for a variety of reasons. They may feel uncomfortable speaking up in public for fear of looking stupid, may simply have social anxiety, may not know how to describe what’s confusing them.</a:t>
            </a:r>
          </a:p>
          <a:p>
            <a:endParaRPr lang="en-US" baseline="0" dirty="0" smtClean="0"/>
          </a:p>
          <a:p>
            <a:r>
              <a:rPr lang="en-US" baseline="0" dirty="0" smtClean="0"/>
              <a:t>OPEN ENDED QUESTIONS – “Where you at? What you working on?” Nothing they can answer with </a:t>
            </a:r>
            <a:r>
              <a:rPr lang="en-US" baseline="0" smtClean="0"/>
              <a:t>one word.</a:t>
            </a:r>
          </a:p>
          <a:p>
            <a:endParaRPr lang="en-US" baseline="0" dirty="0" smtClean="0"/>
          </a:p>
          <a:p>
            <a:r>
              <a:rPr lang="en-US" baseline="0" dirty="0" smtClean="0"/>
              <a:t>We require parents to be on-site at CoderDojo and suggest that those with quieter kids sit with them and be their advocates. But with adults, while many more are more confident, you’ll still have a few who are uncomfortable speaking up. Those are the ones you have to try to connect with at breaks and ask if they need any help.</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23</a:t>
            </a:fld>
            <a:endParaRPr lang="en-US"/>
          </a:p>
        </p:txBody>
      </p:sp>
    </p:spTree>
    <p:extLst>
      <p:ext uri="{BB962C8B-B14F-4D97-AF65-F5344CB8AC3E}">
        <p14:creationId xmlns:p14="http://schemas.microsoft.com/office/powerpoint/2010/main" val="3613737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24</a:t>
            </a:fld>
            <a:endParaRPr lang="en-US"/>
          </a:p>
        </p:txBody>
      </p:sp>
    </p:spTree>
    <p:extLst>
      <p:ext uri="{BB962C8B-B14F-4D97-AF65-F5344CB8AC3E}">
        <p14:creationId xmlns:p14="http://schemas.microsoft.com/office/powerpoint/2010/main" val="2154439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your role here. You’re there to facilitate learning. You are not there to monitor their use of Facebook, force them to pay attention, discipline them for not turning in assignments. If you’re an elementary school teacher, you may see this differently, but if you’re teaching kids with a volunteer program or doing classes for professionals, you have to define your role.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25</a:t>
            </a:fld>
            <a:endParaRPr lang="en-US"/>
          </a:p>
        </p:txBody>
      </p:sp>
    </p:spTree>
    <p:extLst>
      <p:ext uri="{BB962C8B-B14F-4D97-AF65-F5344CB8AC3E}">
        <p14:creationId xmlns:p14="http://schemas.microsoft.com/office/powerpoint/2010/main" val="656722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your role here. You’re there to facilitate learning. You are not there to monitor their use of Facebook, force them to pay attention, discipline them for not turning in assignments. If you’re an elementary school teacher, you may see this differently, but if you’re teaching kids with a volunteer program or doing classes for professionals, you have to define your role.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26</a:t>
            </a:fld>
            <a:endParaRPr lang="en-US"/>
          </a:p>
        </p:txBody>
      </p:sp>
    </p:spTree>
    <p:extLst>
      <p:ext uri="{BB962C8B-B14F-4D97-AF65-F5344CB8AC3E}">
        <p14:creationId xmlns:p14="http://schemas.microsoft.com/office/powerpoint/2010/main" val="296303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CODERDOJO!!!</a:t>
            </a:r>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3</a:t>
            </a:fld>
            <a:endParaRPr lang="en-US"/>
          </a:p>
        </p:txBody>
      </p:sp>
    </p:spTree>
    <p:extLst>
      <p:ext uri="{BB962C8B-B14F-4D97-AF65-F5344CB8AC3E}">
        <p14:creationId xmlns:p14="http://schemas.microsoft.com/office/powerpoint/2010/main" val="117369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4</a:t>
            </a:fld>
            <a:endParaRPr lang="en-US"/>
          </a:p>
        </p:txBody>
      </p:sp>
    </p:spTree>
    <p:extLst>
      <p:ext uri="{BB962C8B-B14F-4D97-AF65-F5344CB8AC3E}">
        <p14:creationId xmlns:p14="http://schemas.microsoft.com/office/powerpoint/2010/main" val="28079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thing I’m going to tell you is they’re not as different</a:t>
            </a:r>
            <a:r>
              <a:rPr lang="en-US" baseline="0" dirty="0" smtClean="0"/>
              <a:t> as you might think.</a:t>
            </a:r>
          </a:p>
          <a:p>
            <a:endParaRPr lang="en-US" dirty="0" smtClean="0"/>
          </a:p>
          <a:p>
            <a:r>
              <a:rPr lang="en-US" dirty="0" smtClean="0"/>
              <a:t>Might think kids are there</a:t>
            </a:r>
            <a:r>
              <a:rPr lang="en-US" baseline="0" dirty="0" smtClean="0"/>
              <a:t> out of curiosity and thirst for learning while adults are looking for a job skill.</a:t>
            </a:r>
            <a:endParaRPr lang="en-US" dirty="0"/>
          </a:p>
        </p:txBody>
      </p:sp>
      <p:sp>
        <p:nvSpPr>
          <p:cNvPr id="4" name="Slide Number Placeholder 3"/>
          <p:cNvSpPr>
            <a:spLocks noGrp="1"/>
          </p:cNvSpPr>
          <p:nvPr>
            <p:ph type="sldNum" sz="quarter" idx="10"/>
          </p:nvPr>
        </p:nvSpPr>
        <p:spPr/>
        <p:txBody>
          <a:bodyPr/>
          <a:lstStyle/>
          <a:p>
            <a:fld id="{7C235DC0-794D-4C4F-B350-CE7BB3BEF457}" type="slidenum">
              <a:rPr lang="en-US" smtClean="0"/>
              <a:t>5</a:t>
            </a:fld>
            <a:endParaRPr lang="en-US"/>
          </a:p>
        </p:txBody>
      </p:sp>
    </p:spTree>
    <p:extLst>
      <p:ext uri="{BB962C8B-B14F-4D97-AF65-F5344CB8AC3E}">
        <p14:creationId xmlns:p14="http://schemas.microsoft.com/office/powerpoint/2010/main" val="121624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t>
            </a:r>
            <a:r>
              <a:rPr lang="en-US" baseline="0" dirty="0" smtClean="0"/>
              <a:t>are a variety of reasons… I had an ultimatum to become more “fungible” at Microsoft once, and until I asked for training budget was being told I had to learn C#. Meanwhile in my last job, I got a chance to dive deeper into node for projects I initiated particularly because I wanted to learn more node.</a:t>
            </a:r>
          </a:p>
          <a:p>
            <a:endParaRPr lang="en-US" baseline="0" dirty="0" smtClean="0"/>
          </a:p>
          <a:p>
            <a:r>
              <a:rPr lang="en-US" baseline="0" dirty="0" smtClean="0"/>
              <a:t>If most of the group is there because they have to be, you’ll have to work harder to get and keep their attention. If they’re all there for fun, you’ll have to work to keep up with them</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6</a:t>
            </a:fld>
            <a:endParaRPr lang="en-US"/>
          </a:p>
        </p:txBody>
      </p:sp>
    </p:spTree>
    <p:extLst>
      <p:ext uri="{BB962C8B-B14F-4D97-AF65-F5344CB8AC3E}">
        <p14:creationId xmlns:p14="http://schemas.microsoft.com/office/powerpoint/2010/main" val="107520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another area where kids and adults are going to converge.</a:t>
            </a:r>
          </a:p>
          <a:p>
            <a:endParaRPr lang="en-US" baseline="0" dirty="0" smtClean="0"/>
          </a:p>
          <a:p>
            <a:r>
              <a:rPr lang="en-US" baseline="0" dirty="0" smtClean="0"/>
              <a:t>Whether it’s playing guitar or programming a computer, having someone on hand to help you can be a big part of whether you succeed or fail. It’s not just being a self-starter, it’s when you hit that first bump or two in the road and have to spend what feels like an hour reading through Stack Exchange and forums where the question might or might not be answered, and if it’s certain company support forums, answered by tech support staff who cut and paste irrelevant boilerplate. Having someone who knows the topic </a:t>
            </a:r>
            <a:r>
              <a:rPr lang="en-US" baseline="0" dirty="0" smtClean="0"/>
              <a:t>right there to help you </a:t>
            </a:r>
            <a:r>
              <a:rPr lang="en-US" baseline="0" dirty="0" smtClean="0"/>
              <a:t>can be a huge motivator for learning in-person or via a live </a:t>
            </a:r>
            <a:r>
              <a:rPr lang="en-US" baseline="0" dirty="0" smtClean="0"/>
              <a:t>interactive feed </a:t>
            </a:r>
            <a:r>
              <a:rPr lang="en-US" baseline="0" dirty="0" smtClean="0"/>
              <a:t>rather than with automated courseware or a book.</a:t>
            </a:r>
          </a:p>
          <a:p>
            <a:endParaRPr lang="en-US" baseline="0" dirty="0" smtClean="0"/>
          </a:p>
          <a:p>
            <a:r>
              <a:rPr lang="en-US" baseline="0" dirty="0" smtClean="0"/>
              <a:t>How many times have you bought a book and never gotten around to getting through it. Signed up for self-paced class and never finished it. Sometimes having the physical task of going to class at an appointed time helps keep you on track. Even with courseware. We have 5 teens doing the FreeCodeCamp.com certification program and we have set an instructor aside as an advisor who reviews the week’s exercises.</a:t>
            </a:r>
          </a:p>
          <a:p>
            <a:endParaRPr lang="en-US" baseline="0" dirty="0" smtClean="0"/>
          </a:p>
          <a:p>
            <a:r>
              <a:rPr lang="en-US" baseline="0" dirty="0" smtClean="0"/>
              <a:t>Learning communities also help. They support each other, create a sense of belonging that helps drive learning (a sort of positive peer pressure to learn), a chance to interact with people who are going through what you’re going through.</a:t>
            </a:r>
          </a:p>
        </p:txBody>
      </p:sp>
      <p:sp>
        <p:nvSpPr>
          <p:cNvPr id="4" name="Slide Number Placeholder 3"/>
          <p:cNvSpPr>
            <a:spLocks noGrp="1"/>
          </p:cNvSpPr>
          <p:nvPr>
            <p:ph type="sldNum" sz="quarter" idx="10"/>
          </p:nvPr>
        </p:nvSpPr>
        <p:spPr/>
        <p:txBody>
          <a:bodyPr/>
          <a:lstStyle/>
          <a:p>
            <a:fld id="{7C235DC0-794D-4C4F-B350-CE7BB3BEF457}" type="slidenum">
              <a:rPr lang="en-US" smtClean="0"/>
              <a:t>7</a:t>
            </a:fld>
            <a:endParaRPr lang="en-US"/>
          </a:p>
        </p:txBody>
      </p:sp>
    </p:spTree>
    <p:extLst>
      <p:ext uri="{BB962C8B-B14F-4D97-AF65-F5344CB8AC3E}">
        <p14:creationId xmlns:p14="http://schemas.microsoft.com/office/powerpoint/2010/main" val="332379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kids were typing in code they saw on screen, we’ve had problems with them using a double single-quote instead of a double-quote.</a:t>
            </a:r>
          </a:p>
          <a:p>
            <a:endParaRPr lang="en-US" baseline="0" dirty="0" smtClean="0"/>
          </a:p>
          <a:p>
            <a:r>
              <a:rPr lang="en-US" baseline="0" dirty="0" smtClean="0"/>
              <a:t>Depending on the level of the </a:t>
            </a:r>
            <a:r>
              <a:rPr lang="en-US" b="1" baseline="0" dirty="0" smtClean="0"/>
              <a:t>workshop</a:t>
            </a:r>
            <a:r>
              <a:rPr lang="en-US" baseline="0" dirty="0" smtClean="0"/>
              <a:t>, you may be starting from absolute scratch. Kids might not even have e-mail addresses (remember that the official minimum age for a Gmail account is 13). </a:t>
            </a:r>
          </a:p>
          <a:p>
            <a:endParaRPr lang="en-US" baseline="0" dirty="0" smtClean="0"/>
          </a:p>
          <a:p>
            <a:r>
              <a:rPr lang="en-US" baseline="0" dirty="0" smtClean="0"/>
              <a:t>Talk about “The Myth of I’m Bad at Math” and how it influenced my views. How the willingness to try harder, study more is more important than innate talent. Plenty of geniuses collect unemployment.</a:t>
            </a:r>
          </a:p>
          <a:p>
            <a:endParaRPr lang="en-US" baseline="0" dirty="0" smtClean="0"/>
          </a:p>
          <a:p>
            <a:r>
              <a:rPr lang="en-US" baseline="0" dirty="0" smtClean="0"/>
              <a:t>Engage with audience about soft skills like patience with the process and themselves, determination and tenacity to bang their head against a bug or a tricky concept. Most </a:t>
            </a:r>
            <a:r>
              <a:rPr lang="en-US" baseline="0" dirty="0" err="1" smtClean="0"/>
              <a:t>devs</a:t>
            </a:r>
            <a:r>
              <a:rPr lang="en-US" baseline="0" dirty="0" smtClean="0"/>
              <a:t> have learned these skills, but a lot of kids coming to it for the first time. This is why we say that coding, like playing piano or shooting free throws takes practice and desire,,, practice to get better, desire to do the practice even when it’s a little frustrating or you’d rather be watching TV.</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C235DC0-794D-4C4F-B350-CE7BB3BEF457}" type="slidenum">
              <a:rPr lang="en-US" smtClean="0"/>
              <a:t>8</a:t>
            </a:fld>
            <a:endParaRPr lang="en-US"/>
          </a:p>
        </p:txBody>
      </p:sp>
    </p:spTree>
    <p:extLst>
      <p:ext uri="{BB962C8B-B14F-4D97-AF65-F5344CB8AC3E}">
        <p14:creationId xmlns:p14="http://schemas.microsoft.com/office/powerpoint/2010/main" val="113530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You’ll run into it less with kids, but more with adults. Because they have expertise in the field, they get overconfident, “I got this, bro.” Then they dive in without reading the instructions, miss a crucial step, and end up lost partway through with an error they can’t resolve.</a:t>
            </a:r>
          </a:p>
          <a:p>
            <a:endParaRPr lang="en-US" baseline="0" dirty="0" smtClean="0"/>
          </a:p>
          <a:p>
            <a:r>
              <a:rPr lang="en-US" baseline="0" dirty="0" smtClean="0"/>
              <a:t>I bring this up not only because I’ve seen it, but because I’ve done it. Most recently at a hackathon, I couldn’t get an API to work because their instructions said I needed a temp directory. I simply assumed my system temp would suffice, but I actually needed to create a specific directory where my server-based API client would store temporary data like user </a:t>
            </a:r>
            <a:r>
              <a:rPr lang="en-US" baseline="0" dirty="0" err="1" smtClean="0"/>
              <a:t>Oauth</a:t>
            </a:r>
            <a:r>
              <a:rPr lang="en-US" baseline="0" dirty="0" smtClean="0"/>
              <a:t> credentials.</a:t>
            </a:r>
          </a:p>
          <a:p>
            <a:endParaRPr lang="en-US" baseline="0" dirty="0" smtClean="0"/>
          </a:p>
          <a:p>
            <a:r>
              <a:rPr lang="en-US" baseline="0" dirty="0" err="1" smtClean="0"/>
              <a:t>Devs</a:t>
            </a:r>
            <a:r>
              <a:rPr lang="en-US" baseline="0" dirty="0" smtClean="0"/>
              <a:t> are actually more likely to question your logic, your architecture, and be less deferential… because like having a doctor as a patient, teaching tech to a dev will come with the baggage of their estimation of their own skills attached.</a:t>
            </a:r>
          </a:p>
          <a:p>
            <a:endParaRPr lang="en-US" baseline="0" dirty="0" smtClean="0"/>
          </a:p>
          <a:p>
            <a:r>
              <a:rPr lang="en-US" baseline="0" dirty="0" smtClean="0"/>
              <a:t>Kids, even if they think they know stuff, tend to be more deferential. This gets less likely as they move into adolescence and their teen years, but they’re still at a point in their life where teachers are authority figures.  </a:t>
            </a:r>
          </a:p>
          <a:p>
            <a:endParaRPr lang="en-US" baseline="0" dirty="0" smtClean="0"/>
          </a:p>
          <a:p>
            <a:r>
              <a:rPr lang="en-US" baseline="0" dirty="0" smtClean="0"/>
              <a:t>We’ll talk about this more in the class prep section.</a:t>
            </a:r>
          </a:p>
        </p:txBody>
      </p:sp>
      <p:sp>
        <p:nvSpPr>
          <p:cNvPr id="4" name="Slide Number Placeholder 3"/>
          <p:cNvSpPr>
            <a:spLocks noGrp="1"/>
          </p:cNvSpPr>
          <p:nvPr>
            <p:ph type="sldNum" sz="quarter" idx="10"/>
          </p:nvPr>
        </p:nvSpPr>
        <p:spPr/>
        <p:txBody>
          <a:bodyPr/>
          <a:lstStyle/>
          <a:p>
            <a:fld id="{7C235DC0-794D-4C4F-B350-CE7BB3BEF457}" type="slidenum">
              <a:rPr lang="en-US" smtClean="0"/>
              <a:t>9</a:t>
            </a:fld>
            <a:endParaRPr lang="en-US"/>
          </a:p>
        </p:txBody>
      </p:sp>
    </p:spTree>
    <p:extLst>
      <p:ext uri="{BB962C8B-B14F-4D97-AF65-F5344CB8AC3E}">
        <p14:creationId xmlns:p14="http://schemas.microsoft.com/office/powerpoint/2010/main" val="177636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6EB30A-B01D-440F-AB5F-213B5FA58BF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407585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EB30A-B01D-440F-AB5F-213B5FA58BF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1855306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EB30A-B01D-440F-AB5F-213B5FA58BF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43984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EB30A-B01D-440F-AB5F-213B5FA58BF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90968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6EB30A-B01D-440F-AB5F-213B5FA58BF0}" type="datetimeFigureOut">
              <a:rPr lang="en-US" smtClean="0"/>
              <a:t>2/16/2016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2507262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6EB30A-B01D-440F-AB5F-213B5FA58BF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83152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6EB30A-B01D-440F-AB5F-213B5FA58BF0}" type="datetimeFigureOut">
              <a:rPr lang="en-US" smtClean="0"/>
              <a:t>2/16/2016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323964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6EB30A-B01D-440F-AB5F-213B5FA58BF0}" type="datetimeFigureOut">
              <a:rPr lang="en-US" smtClean="0"/>
              <a:t>2/16/2016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174938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6EB30A-B01D-440F-AB5F-213B5FA58BF0}" type="datetimeFigureOut">
              <a:rPr lang="en-US" smtClean="0"/>
              <a:t>2/16/2016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224842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6EB30A-B01D-440F-AB5F-213B5FA58BF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363355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6EB30A-B01D-440F-AB5F-213B5FA58BF0}" type="datetimeFigureOut">
              <a:rPr lang="en-US" smtClean="0"/>
              <a:t>2/16/2016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C021E-9DE5-49D6-9515-D661CA14615B}" type="slidenum">
              <a:rPr lang="en-US" smtClean="0"/>
              <a:t>‹#›</a:t>
            </a:fld>
            <a:endParaRPr lang="en-US"/>
          </a:p>
        </p:txBody>
      </p:sp>
    </p:spTree>
    <p:extLst>
      <p:ext uri="{BB962C8B-B14F-4D97-AF65-F5344CB8AC3E}">
        <p14:creationId xmlns:p14="http://schemas.microsoft.com/office/powerpoint/2010/main" val="31904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EB30A-B01D-440F-AB5F-213B5FA58BF0}" type="datetimeFigureOut">
              <a:rPr lang="en-US" smtClean="0"/>
              <a:t>2/16/2016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C021E-9DE5-49D6-9515-D661CA14615B}" type="slidenum">
              <a:rPr lang="en-US" smtClean="0"/>
              <a:t>‹#›</a:t>
            </a:fld>
            <a:endParaRPr lang="en-US"/>
          </a:p>
        </p:txBody>
      </p:sp>
    </p:spTree>
    <p:extLst>
      <p:ext uri="{BB962C8B-B14F-4D97-AF65-F5344CB8AC3E}">
        <p14:creationId xmlns:p14="http://schemas.microsoft.com/office/powerpoint/2010/main" val="1041337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K-F6Q1w2rfs"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yiddish.ninj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mailto:gregb@seattlecoderdojo.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0" y="4760259"/>
            <a:ext cx="7597588" cy="1200329"/>
          </a:xfrm>
          <a:prstGeom prst="rect">
            <a:avLst/>
          </a:prstGeom>
          <a:noFill/>
        </p:spPr>
        <p:txBody>
          <a:bodyPr wrap="square" rtlCol="0">
            <a:spAutoFit/>
          </a:bodyPr>
          <a:lstStyle/>
          <a:p>
            <a:r>
              <a:rPr lang="en-US" sz="7200" dirty="0" smtClean="0">
                <a:solidFill>
                  <a:schemeClr val="bg1"/>
                </a:solidFill>
                <a:effectLst>
                  <a:outerShdw blurRad="38100" dist="38100" dir="2700000" algn="tl">
                    <a:srgbClr val="000000">
                      <a:alpha val="43137"/>
                    </a:srgbClr>
                  </a:outerShdw>
                </a:effectLst>
                <a:latin typeface="Bemio" panose="02000000000000000000" pitchFamily="50" charset="0"/>
              </a:rPr>
              <a:t>Kids &amp; </a:t>
            </a:r>
            <a:r>
              <a:rPr lang="en-US" sz="7200" dirty="0" err="1" smtClean="0">
                <a:solidFill>
                  <a:schemeClr val="bg1"/>
                </a:solidFill>
                <a:effectLst>
                  <a:outerShdw blurRad="38100" dist="38100" dir="2700000" algn="tl">
                    <a:srgbClr val="000000">
                      <a:alpha val="43137"/>
                    </a:srgbClr>
                  </a:outerShdw>
                </a:effectLst>
                <a:latin typeface="Bemio" panose="02000000000000000000" pitchFamily="50" charset="0"/>
              </a:rPr>
              <a:t>Devs</a:t>
            </a:r>
            <a:endParaRPr lang="en-US" sz="7200" dirty="0">
              <a:solidFill>
                <a:schemeClr val="bg1"/>
              </a:solidFill>
              <a:effectLst>
                <a:outerShdw blurRad="38100" dist="38100" dir="2700000" algn="tl">
                  <a:srgbClr val="000000">
                    <a:alpha val="43137"/>
                  </a:srgbClr>
                </a:outerShdw>
              </a:effectLst>
              <a:latin typeface="Bemio" panose="02000000000000000000" pitchFamily="50" charset="0"/>
            </a:endParaRPr>
          </a:p>
        </p:txBody>
      </p:sp>
      <p:sp>
        <p:nvSpPr>
          <p:cNvPr id="6" name="TextBox 5"/>
          <p:cNvSpPr txBox="1"/>
          <p:nvPr/>
        </p:nvSpPr>
        <p:spPr>
          <a:xfrm>
            <a:off x="0" y="5679142"/>
            <a:ext cx="10990729" cy="1200329"/>
          </a:xfrm>
          <a:prstGeom prst="rect">
            <a:avLst/>
          </a:prstGeom>
          <a:noFill/>
        </p:spPr>
        <p:txBody>
          <a:bodyPr wrap="square" rtlCol="0">
            <a:spAutoFit/>
          </a:bodyPr>
          <a:lstStyle/>
          <a:p>
            <a:r>
              <a:rPr lang="en-US" sz="7200" dirty="0" smtClean="0">
                <a:solidFill>
                  <a:schemeClr val="bg1"/>
                </a:solidFill>
                <a:effectLst>
                  <a:outerShdw blurRad="38100" dist="38100" dir="2700000" algn="tl">
                    <a:srgbClr val="000000">
                      <a:alpha val="43137"/>
                    </a:srgbClr>
                  </a:outerShdw>
                </a:effectLst>
                <a:latin typeface="Bemio" panose="02000000000000000000" pitchFamily="50" charset="0"/>
              </a:rPr>
              <a:t>Teaching Tech to Both</a:t>
            </a:r>
            <a:endParaRPr lang="en-US" sz="7200" dirty="0">
              <a:solidFill>
                <a:schemeClr val="bg1"/>
              </a:solidFill>
              <a:effectLst>
                <a:outerShdw blurRad="38100" dist="38100" dir="2700000" algn="tl">
                  <a:srgbClr val="000000">
                    <a:alpha val="43137"/>
                  </a:srgbClr>
                </a:outerShdw>
              </a:effectLst>
              <a:latin typeface="Bemio" panose="02000000000000000000" pitchFamily="50" charset="0"/>
            </a:endParaRPr>
          </a:p>
        </p:txBody>
      </p:sp>
      <p:sp>
        <p:nvSpPr>
          <p:cNvPr id="7" name="TextBox 6"/>
          <p:cNvSpPr txBox="1"/>
          <p:nvPr/>
        </p:nvSpPr>
        <p:spPr>
          <a:xfrm>
            <a:off x="9354671" y="6617861"/>
            <a:ext cx="3030071"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Photo by Margie Nicosia, used with permission</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
        <p:nvSpPr>
          <p:cNvPr id="8" name="TextBox 7"/>
          <p:cNvSpPr txBox="1"/>
          <p:nvPr/>
        </p:nvSpPr>
        <p:spPr>
          <a:xfrm>
            <a:off x="45271" y="0"/>
            <a:ext cx="7507045" cy="1015663"/>
          </a:xfrm>
          <a:prstGeom prst="rect">
            <a:avLst/>
          </a:prstGeom>
          <a:noFill/>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latin typeface="Bemio" panose="02000000000000000000" pitchFamily="50" charset="0"/>
              </a:rPr>
              <a:t>Greg Bulmash</a:t>
            </a:r>
          </a:p>
          <a:p>
            <a:r>
              <a:rPr lang="en-US" sz="2000" dirty="0" smtClean="0">
                <a:solidFill>
                  <a:schemeClr val="bg1"/>
                </a:solidFill>
                <a:effectLst>
                  <a:outerShdw blurRad="38100" dist="38100" dir="2700000" algn="tl">
                    <a:srgbClr val="000000">
                      <a:alpha val="43137"/>
                    </a:srgbClr>
                  </a:outerShdw>
                </a:effectLst>
                <a:latin typeface="Bemio" panose="02000000000000000000" pitchFamily="50" charset="0"/>
              </a:rPr>
              <a:t>@</a:t>
            </a:r>
            <a:r>
              <a:rPr lang="en-US" sz="2000" dirty="0" err="1" smtClean="0">
                <a:solidFill>
                  <a:schemeClr val="bg1"/>
                </a:solidFill>
                <a:effectLst>
                  <a:outerShdw blurRad="38100" dist="38100" dir="2700000" algn="tl">
                    <a:srgbClr val="000000">
                      <a:alpha val="43137"/>
                    </a:srgbClr>
                  </a:outerShdw>
                </a:effectLst>
                <a:latin typeface="Bemio" panose="02000000000000000000" pitchFamily="50" charset="0"/>
              </a:rPr>
              <a:t>YiddishNinja</a:t>
            </a:r>
            <a:endParaRPr lang="en-US" sz="2000" dirty="0" smtClean="0">
              <a:solidFill>
                <a:schemeClr val="bg1"/>
              </a:solidFill>
              <a:effectLst>
                <a:outerShdw blurRad="38100" dist="38100" dir="2700000" algn="tl">
                  <a:srgbClr val="000000">
                    <a:alpha val="43137"/>
                  </a:srgbClr>
                </a:outerShdw>
              </a:effectLst>
              <a:latin typeface="Bemio" panose="02000000000000000000" pitchFamily="50" charset="0"/>
            </a:endParaRPr>
          </a:p>
          <a:p>
            <a:r>
              <a:rPr lang="en-US" sz="2000" dirty="0" smtClean="0">
                <a:solidFill>
                  <a:schemeClr val="bg1"/>
                </a:solidFill>
                <a:effectLst>
                  <a:outerShdw blurRad="38100" dist="38100" dir="2700000" algn="tl">
                    <a:srgbClr val="000000">
                      <a:alpha val="43137"/>
                    </a:srgbClr>
                  </a:outerShdw>
                </a:effectLst>
                <a:latin typeface="Bemio" panose="02000000000000000000" pitchFamily="50" charset="0"/>
              </a:rPr>
              <a:t>http://Yiddish.ninja</a:t>
            </a:r>
            <a:endParaRPr lang="en-US" sz="2000" dirty="0">
              <a:solidFill>
                <a:schemeClr val="bg1"/>
              </a:solidFill>
              <a:effectLst>
                <a:outerShdw blurRad="38100" dist="38100" dir="2700000" algn="tl">
                  <a:srgbClr val="000000">
                    <a:alpha val="43137"/>
                  </a:srgbClr>
                </a:outerShdw>
              </a:effectLst>
              <a:latin typeface="Bemio" panose="02000000000000000000" pitchFamily="50" charset="0"/>
            </a:endParaRPr>
          </a:p>
        </p:txBody>
      </p:sp>
    </p:spTree>
    <p:extLst>
      <p:ext uri="{BB962C8B-B14F-4D97-AF65-F5344CB8AC3E}">
        <p14:creationId xmlns:p14="http://schemas.microsoft.com/office/powerpoint/2010/main" val="867602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72305" y="212941"/>
            <a:ext cx="5834675" cy="1569660"/>
          </a:xfrm>
          <a:prstGeom prst="rect">
            <a:avLst/>
          </a:prstGeom>
        </p:spPr>
        <p:txBody>
          <a:bodyPr wrap="none">
            <a:spAutoFit/>
          </a:bodyPr>
          <a:lstStyle/>
          <a:p>
            <a:pPr algn="ctr"/>
            <a:r>
              <a:rPr lang="en-US" sz="9600" dirty="0" smtClean="0">
                <a:latin typeface="Cubano" panose="00000500000000000000" pitchFamily="50" charset="0"/>
              </a:rPr>
              <a:t>maturity</a:t>
            </a:r>
            <a:endParaRPr lang="en-US" sz="9600" dirty="0">
              <a:latin typeface="Cubano" panose="00000500000000000000" pitchFamily="50" charset="0"/>
            </a:endParaRPr>
          </a:p>
        </p:txBody>
      </p:sp>
      <p:sp>
        <p:nvSpPr>
          <p:cNvPr id="2" name="TextBox 1"/>
          <p:cNvSpPr txBox="1"/>
          <p:nvPr/>
        </p:nvSpPr>
        <p:spPr>
          <a:xfrm>
            <a:off x="1224767" y="2544601"/>
            <a:ext cx="9748033" cy="1446550"/>
          </a:xfrm>
          <a:prstGeom prst="rect">
            <a:avLst/>
          </a:prstGeom>
          <a:noFill/>
        </p:spPr>
        <p:txBody>
          <a:bodyPr wrap="square" rtlCol="0">
            <a:spAutoFit/>
          </a:bodyPr>
          <a:lstStyle/>
          <a:p>
            <a:r>
              <a:rPr lang="en-US" sz="4400" dirty="0" smtClean="0">
                <a:latin typeface="Franklin Gothic Demi" panose="020B0703020102020204" pitchFamily="34" charset="0"/>
              </a:rPr>
              <a:t>Technical Ability != Emotional Maturity</a:t>
            </a: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283617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90677" y="817581"/>
            <a:ext cx="4312368" cy="5617657"/>
          </a:xfrm>
          <a:prstGeom prst="rect">
            <a:avLst/>
          </a:prstGeom>
        </p:spPr>
      </p:pic>
      <p:sp>
        <p:nvSpPr>
          <p:cNvPr id="5" name="Rectangle 4"/>
          <p:cNvSpPr/>
          <p:nvPr/>
        </p:nvSpPr>
        <p:spPr>
          <a:xfrm>
            <a:off x="3525902" y="212941"/>
            <a:ext cx="5527475" cy="1569660"/>
          </a:xfrm>
          <a:prstGeom prst="rect">
            <a:avLst/>
          </a:prstGeom>
        </p:spPr>
        <p:txBody>
          <a:bodyPr wrap="none">
            <a:spAutoFit/>
          </a:bodyPr>
          <a:lstStyle/>
          <a:p>
            <a:pPr algn="ctr"/>
            <a:r>
              <a:rPr lang="en-US" sz="9600" dirty="0" smtClean="0">
                <a:latin typeface="Cubano" panose="00000500000000000000" pitchFamily="50" charset="0"/>
              </a:rPr>
              <a:t>The plan</a:t>
            </a:r>
            <a:endParaRPr lang="en-US" sz="9600" dirty="0">
              <a:latin typeface="Cubano" panose="00000500000000000000" pitchFamily="50" charset="0"/>
            </a:endParaRPr>
          </a:p>
        </p:txBody>
      </p:sp>
      <p:sp>
        <p:nvSpPr>
          <p:cNvPr id="2" name="TextBox 1"/>
          <p:cNvSpPr txBox="1"/>
          <p:nvPr/>
        </p:nvSpPr>
        <p:spPr>
          <a:xfrm>
            <a:off x="5720471" y="2011681"/>
            <a:ext cx="6054762"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latin typeface="Franklin Gothic Demi" panose="020B0703020102020204" pitchFamily="34" charset="0"/>
              </a:rPr>
              <a:t>Understanding the two audiences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Prep &amp; planning</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Doing the teaching</a:t>
            </a:r>
          </a:p>
        </p:txBody>
      </p:sp>
      <p:sp>
        <p:nvSpPr>
          <p:cNvPr id="3" name="Right Arrow 2"/>
          <p:cNvSpPr/>
          <p:nvPr/>
        </p:nvSpPr>
        <p:spPr>
          <a:xfrm>
            <a:off x="4098673" y="4184726"/>
            <a:ext cx="1516828" cy="57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04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10230" y="212941"/>
            <a:ext cx="11158825" cy="1569660"/>
          </a:xfrm>
          <a:prstGeom prst="rect">
            <a:avLst/>
          </a:prstGeom>
        </p:spPr>
        <p:txBody>
          <a:bodyPr wrap="none">
            <a:spAutoFit/>
          </a:bodyPr>
          <a:lstStyle/>
          <a:p>
            <a:pPr algn="ctr"/>
            <a:r>
              <a:rPr lang="en-US" sz="9600" dirty="0" smtClean="0">
                <a:latin typeface="Cubano" panose="00000500000000000000" pitchFamily="50" charset="0"/>
              </a:rPr>
              <a:t>Why are we here?</a:t>
            </a:r>
            <a:endParaRPr lang="en-US" sz="9600" dirty="0">
              <a:latin typeface="Cubano" panose="00000500000000000000" pitchFamily="50" charset="0"/>
            </a:endParaRPr>
          </a:p>
        </p:txBody>
      </p:sp>
      <p:pic>
        <p:nvPicPr>
          <p:cNvPr id="1026" name="Picture 2" descr="https://upload.wikimedia.org/wikipedia/commons/thumb/b/ba/Meditate_Tapasya_Dhyana.jpg/1280px-Meditate_Tapasya_Dhya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689" y="1974329"/>
            <a:ext cx="6769588" cy="45112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28834" y="6562165"/>
            <a:ext cx="4473923"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Photo by </a:t>
            </a:r>
            <a:r>
              <a:rPr lang="en-US" sz="1100" dirty="0" err="1" smtClean="0">
                <a:solidFill>
                  <a:schemeClr val="tx1">
                    <a:lumMod val="75000"/>
                    <a:lumOff val="25000"/>
                  </a:schemeClr>
                </a:solidFill>
                <a:effectLst>
                  <a:outerShdw blurRad="38100" dist="38100" dir="2700000" algn="tl">
                    <a:srgbClr val="000000">
                      <a:alpha val="43137"/>
                    </a:srgbClr>
                  </a:outerShdw>
                </a:effectLst>
              </a:rPr>
              <a:t>RelaxingMusic</a:t>
            </a:r>
            <a:r>
              <a:rPr lang="en-US" sz="1100" dirty="0" smtClean="0">
                <a:solidFill>
                  <a:schemeClr val="tx1">
                    <a:lumMod val="75000"/>
                    <a:lumOff val="25000"/>
                  </a:schemeClr>
                </a:solidFill>
                <a:effectLst>
                  <a:outerShdw blurRad="38100" dist="38100" dir="2700000" algn="tl">
                    <a:srgbClr val="000000">
                      <a:alpha val="43137"/>
                    </a:srgbClr>
                  </a:outerShdw>
                </a:effectLst>
              </a:rPr>
              <a:t> – license CC-BY – Source: Wikimedia Commons</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0107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1214" y="182244"/>
            <a:ext cx="11650532" cy="1323439"/>
          </a:xfrm>
          <a:prstGeom prst="rect">
            <a:avLst/>
          </a:prstGeom>
        </p:spPr>
        <p:txBody>
          <a:bodyPr wrap="square">
            <a:spAutoFit/>
          </a:bodyPr>
          <a:lstStyle/>
          <a:p>
            <a:pPr algn="ctr"/>
            <a:r>
              <a:rPr lang="en-US" sz="8000" dirty="0" smtClean="0">
                <a:latin typeface="Cubano" panose="00000500000000000000" pitchFamily="50" charset="0"/>
              </a:rPr>
              <a:t>Audience participation</a:t>
            </a:r>
            <a:endParaRPr lang="en-US" sz="8000" dirty="0">
              <a:latin typeface="Cubano" panose="00000500000000000000" pitchFamily="50" charset="0"/>
            </a:endParaRPr>
          </a:p>
        </p:txBody>
      </p:sp>
      <p:sp>
        <p:nvSpPr>
          <p:cNvPr id="2" name="TextBox 1"/>
          <p:cNvSpPr txBox="1"/>
          <p:nvPr/>
        </p:nvSpPr>
        <p:spPr>
          <a:xfrm>
            <a:off x="936702" y="2137603"/>
            <a:ext cx="10783229" cy="4832092"/>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Especially important in presentations without hands-on exercises.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What are ways you can encourage audience participation?</a:t>
            </a:r>
          </a:p>
          <a:p>
            <a:pPr marL="1028700" lvl="1" indent="-571500">
              <a:buFont typeface="Arial" panose="020B0604020202020204" pitchFamily="34" charset="0"/>
              <a:buChar char="•"/>
            </a:pP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278901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880" y="257547"/>
            <a:ext cx="12006685" cy="1200329"/>
          </a:xfrm>
          <a:prstGeom prst="rect">
            <a:avLst/>
          </a:prstGeom>
        </p:spPr>
        <p:txBody>
          <a:bodyPr wrap="none">
            <a:spAutoFit/>
          </a:bodyPr>
          <a:lstStyle/>
          <a:p>
            <a:pPr algn="ctr"/>
            <a:r>
              <a:rPr lang="en-US" sz="7200" dirty="0" smtClean="0">
                <a:latin typeface="Cubano" panose="00000500000000000000" pitchFamily="50" charset="0"/>
              </a:rPr>
              <a:t>Procedural v. conceptual</a:t>
            </a:r>
            <a:endParaRPr lang="en-US" sz="7200" dirty="0">
              <a:latin typeface="Cubano" panose="00000500000000000000" pitchFamily="50" charset="0"/>
            </a:endParaRPr>
          </a:p>
        </p:txBody>
      </p:sp>
      <p:sp>
        <p:nvSpPr>
          <p:cNvPr id="2" name="TextBox 1"/>
          <p:cNvSpPr txBox="1"/>
          <p:nvPr/>
        </p:nvSpPr>
        <p:spPr>
          <a:xfrm>
            <a:off x="936702" y="2137603"/>
            <a:ext cx="10783229" cy="3477875"/>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smtClean="0">
                <a:latin typeface="Franklin Gothic Demi" panose="020B0703020102020204" pitchFamily="34" charset="0"/>
              </a:rPr>
              <a:t>Procedural: How do I do it?</a:t>
            </a:r>
          </a:p>
          <a:p>
            <a:pPr marL="1485900" lvl="2" indent="-571500">
              <a:buFont typeface="Arial" panose="020B0604020202020204" pitchFamily="34" charset="0"/>
              <a:buChar char="•"/>
            </a:pPr>
            <a:r>
              <a:rPr lang="en-US" sz="4400" dirty="0" smtClean="0">
                <a:latin typeface="Franklin Gothic Demi" panose="020B0703020102020204" pitchFamily="34" charset="0"/>
              </a:rPr>
              <a:t>Learning the latest office suite</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1028700" lvl="1" indent="-571500">
              <a:buFont typeface="Arial" panose="020B0604020202020204" pitchFamily="34" charset="0"/>
              <a:buChar char="•"/>
            </a:pPr>
            <a:r>
              <a:rPr lang="en-US" sz="4400" dirty="0" smtClean="0">
                <a:latin typeface="Franklin Gothic Demi" panose="020B0703020102020204" pitchFamily="34" charset="0"/>
              </a:rPr>
              <a:t>Conceptual: Why do I do it this way?</a:t>
            </a:r>
          </a:p>
          <a:p>
            <a:pPr marL="1485900" lvl="2" indent="-571500">
              <a:buFont typeface="Arial" panose="020B0604020202020204" pitchFamily="34" charset="0"/>
              <a:buChar char="•"/>
            </a:pPr>
            <a:r>
              <a:rPr lang="en-US" sz="4400" dirty="0" smtClean="0">
                <a:latin typeface="Franklin Gothic Demi" panose="020B0703020102020204" pitchFamily="34" charset="0"/>
              </a:rPr>
              <a:t>Learning to program</a:t>
            </a: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140490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09526" y="212941"/>
            <a:ext cx="7160230" cy="1569660"/>
          </a:xfrm>
          <a:prstGeom prst="rect">
            <a:avLst/>
          </a:prstGeom>
        </p:spPr>
        <p:txBody>
          <a:bodyPr wrap="none">
            <a:spAutoFit/>
          </a:bodyPr>
          <a:lstStyle/>
          <a:p>
            <a:pPr algn="ctr"/>
            <a:r>
              <a:rPr lang="en-US" sz="9600" dirty="0" err="1" smtClean="0">
                <a:latin typeface="Cubano" panose="00000500000000000000" pitchFamily="50" charset="0"/>
              </a:rPr>
              <a:t>MOTIVATors</a:t>
            </a:r>
            <a:endParaRPr lang="en-US" sz="9600" dirty="0">
              <a:latin typeface="Cubano" panose="00000500000000000000" pitchFamily="50" charset="0"/>
            </a:endParaRPr>
          </a:p>
        </p:txBody>
      </p:sp>
      <p:sp>
        <p:nvSpPr>
          <p:cNvPr id="2" name="TextBox 1"/>
          <p:cNvSpPr txBox="1"/>
          <p:nvPr/>
        </p:nvSpPr>
        <p:spPr>
          <a:xfrm>
            <a:off x="1555179" y="2137603"/>
            <a:ext cx="9468923" cy="4832092"/>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What motivators can you offer?</a:t>
            </a:r>
          </a:p>
          <a:p>
            <a:pPr marL="1028700" lvl="1" indent="-571500">
              <a:buFont typeface="Arial" panose="020B0604020202020204" pitchFamily="34" charset="0"/>
              <a:buChar char="•"/>
            </a:pPr>
            <a:r>
              <a:rPr lang="en-US" sz="4400" dirty="0" smtClean="0">
                <a:latin typeface="Franklin Gothic Demi" panose="020B0703020102020204" pitchFamily="34" charset="0"/>
              </a:rPr>
              <a:t>Both: Certificates of Completion</a:t>
            </a:r>
          </a:p>
          <a:p>
            <a:pPr marL="1028700" lvl="1" indent="-571500">
              <a:buFont typeface="Arial" panose="020B0604020202020204" pitchFamily="34" charset="0"/>
              <a:buChar char="•"/>
            </a:pPr>
            <a:r>
              <a:rPr lang="en-US" sz="4400" dirty="0" smtClean="0">
                <a:latin typeface="Franklin Gothic Demi" panose="020B0703020102020204" pitchFamily="34" charset="0"/>
              </a:rPr>
              <a:t>Both: Attendance Swag</a:t>
            </a:r>
          </a:p>
          <a:p>
            <a:pPr marL="1028700" lvl="1" indent="-571500">
              <a:buFont typeface="Arial" panose="020B0604020202020204" pitchFamily="34" charset="0"/>
              <a:buChar char="•"/>
            </a:pPr>
            <a:r>
              <a:rPr lang="en-US" sz="4400" dirty="0" smtClean="0">
                <a:latin typeface="Franklin Gothic Demi" panose="020B0703020102020204" pitchFamily="34" charset="0"/>
              </a:rPr>
              <a:t>Adults: Prizes get attention</a:t>
            </a:r>
          </a:p>
          <a:p>
            <a:pPr marL="1028700" lvl="1" indent="-571500">
              <a:buFont typeface="Arial" panose="020B0604020202020204" pitchFamily="34" charset="0"/>
              <a:buChar char="•"/>
            </a:pPr>
            <a:r>
              <a:rPr lang="en-US" sz="4400" dirty="0" smtClean="0">
                <a:latin typeface="Franklin Gothic Demi" panose="020B0703020102020204" pitchFamily="34" charset="0"/>
              </a:rPr>
              <a:t>Kids: Prizes have pitfalls</a:t>
            </a:r>
          </a:p>
          <a:p>
            <a:pPr marL="1028700" lvl="1" indent="-571500">
              <a:buFont typeface="Arial" panose="020B0604020202020204" pitchFamily="34" charset="0"/>
              <a:buChar char="•"/>
            </a:pP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6791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2118" y="191426"/>
            <a:ext cx="11915954" cy="1569660"/>
          </a:xfrm>
          <a:prstGeom prst="rect">
            <a:avLst/>
          </a:prstGeom>
        </p:spPr>
        <p:txBody>
          <a:bodyPr wrap="none">
            <a:spAutoFit/>
          </a:bodyPr>
          <a:lstStyle/>
          <a:p>
            <a:pPr algn="ctr"/>
            <a:r>
              <a:rPr lang="en-US" sz="9600" dirty="0" smtClean="0">
                <a:latin typeface="Cubano" panose="00000500000000000000" pitchFamily="50" charset="0"/>
              </a:rPr>
              <a:t>required hardware</a:t>
            </a:r>
            <a:endParaRPr lang="en-US" sz="9600" dirty="0">
              <a:latin typeface="Cubano" panose="00000500000000000000" pitchFamily="50" charset="0"/>
            </a:endParaRPr>
          </a:p>
        </p:txBody>
      </p:sp>
      <p:sp>
        <p:nvSpPr>
          <p:cNvPr id="2" name="TextBox 1"/>
          <p:cNvSpPr txBox="1"/>
          <p:nvPr/>
        </p:nvSpPr>
        <p:spPr>
          <a:xfrm>
            <a:off x="914400" y="2137603"/>
            <a:ext cx="10109702"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Kids are more likely to have hand-me-down or borrowed hardware. Sometimes REALLY old.</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Parents will sign up three kids and bring one laptop.</a:t>
            </a:r>
          </a:p>
          <a:p>
            <a:pPr marL="1028700" lvl="1" indent="-571500">
              <a:buFont typeface="Arial" panose="020B0604020202020204" pitchFamily="34" charset="0"/>
              <a:buChar char="•"/>
            </a:pP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176353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4596" y="191426"/>
            <a:ext cx="11830996" cy="1569660"/>
          </a:xfrm>
          <a:prstGeom prst="rect">
            <a:avLst/>
          </a:prstGeom>
        </p:spPr>
        <p:txBody>
          <a:bodyPr wrap="none">
            <a:spAutoFit/>
          </a:bodyPr>
          <a:lstStyle/>
          <a:p>
            <a:pPr algn="ctr"/>
            <a:r>
              <a:rPr lang="en-US" sz="9600" dirty="0" smtClean="0">
                <a:latin typeface="Cubano" panose="00000500000000000000" pitchFamily="50" charset="0"/>
              </a:rPr>
              <a:t>required software</a:t>
            </a:r>
            <a:endParaRPr lang="en-US" sz="9600" dirty="0">
              <a:latin typeface="Cubano" panose="00000500000000000000" pitchFamily="50" charset="0"/>
            </a:endParaRPr>
          </a:p>
        </p:txBody>
      </p:sp>
      <p:sp>
        <p:nvSpPr>
          <p:cNvPr id="2" name="TextBox 1"/>
          <p:cNvSpPr txBox="1"/>
          <p:nvPr/>
        </p:nvSpPr>
        <p:spPr>
          <a:xfrm>
            <a:off x="797055" y="1991683"/>
            <a:ext cx="10575138" cy="3477875"/>
          </a:xfrm>
          <a:prstGeom prst="rect">
            <a:avLst/>
          </a:prstGeom>
          <a:noFill/>
        </p:spPr>
        <p:txBody>
          <a:bodyPr wrap="square" rtlCol="0">
            <a:spAutoFit/>
          </a:bodyPr>
          <a:lstStyle/>
          <a:p>
            <a:pPr marL="571500" indent="-571500">
              <a:buFont typeface="Arial" panose="020B0604020202020204" pitchFamily="34" charset="0"/>
              <a:buChar char="•"/>
            </a:pPr>
            <a:r>
              <a:rPr lang="en-US" sz="4400" smtClean="0">
                <a:latin typeface="Franklin Gothic Demi" panose="020B0703020102020204" pitchFamily="34" charset="0"/>
              </a:rPr>
              <a:t>Pre-Install </a:t>
            </a:r>
            <a:r>
              <a:rPr lang="en-US" sz="4400" dirty="0" smtClean="0">
                <a:latin typeface="Franklin Gothic Demi" panose="020B0703020102020204" pitchFamily="34" charset="0"/>
              </a:rPr>
              <a:t>or Install in Workshop?</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Are accounts needed?</a:t>
            </a:r>
          </a:p>
          <a:p>
            <a:pPr marL="1028700" lvl="1" indent="-571500">
              <a:buFont typeface="Arial" panose="020B0604020202020204" pitchFamily="34" charset="0"/>
              <a:buChar char="•"/>
            </a:pP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41758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34970" y="191426"/>
            <a:ext cx="10070257" cy="1569660"/>
          </a:xfrm>
          <a:prstGeom prst="rect">
            <a:avLst/>
          </a:prstGeom>
        </p:spPr>
        <p:txBody>
          <a:bodyPr wrap="none">
            <a:spAutoFit/>
          </a:bodyPr>
          <a:lstStyle/>
          <a:p>
            <a:pPr algn="ctr"/>
            <a:r>
              <a:rPr lang="en-US" sz="9600" dirty="0" smtClean="0">
                <a:latin typeface="Cubano" panose="00000500000000000000" pitchFamily="50" charset="0"/>
              </a:rPr>
              <a:t>Fuzz Every Step</a:t>
            </a:r>
            <a:endParaRPr lang="en-US" sz="9600" dirty="0">
              <a:latin typeface="Cubano" panose="00000500000000000000" pitchFamily="50" charset="0"/>
            </a:endParaRPr>
          </a:p>
        </p:txBody>
      </p:sp>
      <p:sp>
        <p:nvSpPr>
          <p:cNvPr id="2" name="TextBox 1"/>
          <p:cNvSpPr txBox="1"/>
          <p:nvPr/>
        </p:nvSpPr>
        <p:spPr>
          <a:xfrm>
            <a:off x="797055" y="1991683"/>
            <a:ext cx="10575138"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Go through your directions and intentionally skip steps.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Intentionally get things wrong.</a:t>
            </a:r>
          </a:p>
          <a:p>
            <a:pPr marL="1028700" lvl="1" indent="-571500">
              <a:buFont typeface="Arial" panose="020B0604020202020204" pitchFamily="34" charset="0"/>
              <a:buChar char="•"/>
            </a:pP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36124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91925" y="191426"/>
            <a:ext cx="8156336" cy="1569660"/>
          </a:xfrm>
          <a:prstGeom prst="rect">
            <a:avLst/>
          </a:prstGeom>
        </p:spPr>
        <p:txBody>
          <a:bodyPr wrap="none">
            <a:spAutoFit/>
          </a:bodyPr>
          <a:lstStyle/>
          <a:p>
            <a:pPr algn="ctr"/>
            <a:r>
              <a:rPr lang="en-US" sz="9600" dirty="0" smtClean="0">
                <a:latin typeface="Cubano" panose="00000500000000000000" pitchFamily="50" charset="0"/>
              </a:rPr>
              <a:t>supplements</a:t>
            </a:r>
            <a:endParaRPr lang="en-US" sz="9600" dirty="0">
              <a:latin typeface="Cubano" panose="00000500000000000000" pitchFamily="50" charset="0"/>
            </a:endParaRPr>
          </a:p>
        </p:txBody>
      </p:sp>
      <p:sp>
        <p:nvSpPr>
          <p:cNvPr id="2" name="TextBox 1"/>
          <p:cNvSpPr txBox="1"/>
          <p:nvPr/>
        </p:nvSpPr>
        <p:spPr>
          <a:xfrm>
            <a:off x="2577533" y="2583354"/>
            <a:ext cx="7185119"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Learning aids for in-class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Hand-outs for after class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156348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64749" y="223699"/>
            <a:ext cx="6133410" cy="1569660"/>
          </a:xfrm>
          <a:prstGeom prst="rect">
            <a:avLst/>
          </a:prstGeom>
        </p:spPr>
        <p:txBody>
          <a:bodyPr wrap="none">
            <a:spAutoFit/>
          </a:bodyPr>
          <a:lstStyle/>
          <a:p>
            <a:pPr algn="ctr"/>
            <a:r>
              <a:rPr lang="en-US" sz="9600" dirty="0" smtClean="0">
                <a:latin typeface="Cubano" panose="00000500000000000000" pitchFamily="50" charset="0"/>
              </a:rPr>
              <a:t>Who am </a:t>
            </a:r>
            <a:r>
              <a:rPr lang="en-US" sz="9600" dirty="0" err="1" smtClean="0">
                <a:latin typeface="Cubano" panose="00000500000000000000" pitchFamily="50" charset="0"/>
              </a:rPr>
              <a:t>i</a:t>
            </a:r>
            <a:r>
              <a:rPr lang="en-US" sz="9600" dirty="0" smtClean="0">
                <a:latin typeface="Cubano" panose="00000500000000000000" pitchFamily="50" charset="0"/>
              </a:rPr>
              <a:t>?</a:t>
            </a:r>
            <a:endParaRPr lang="en-US" sz="9600" dirty="0">
              <a:latin typeface="Cubano" panose="00000500000000000000" pitchFamily="50" charset="0"/>
            </a:endParaRPr>
          </a:p>
        </p:txBody>
      </p:sp>
      <p:sp>
        <p:nvSpPr>
          <p:cNvPr id="6" name="TextBox 5"/>
          <p:cNvSpPr txBox="1"/>
          <p:nvPr/>
        </p:nvSpPr>
        <p:spPr>
          <a:xfrm>
            <a:off x="10769180" y="6596390"/>
            <a:ext cx="1422820"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Video by Avalara, Inc.</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pic>
        <p:nvPicPr>
          <p:cNvPr id="2" name="K-F6Q1w2rfs"/>
          <p:cNvPicPr>
            <a:picLocks noRot="1" noChangeAspect="1"/>
          </p:cNvPicPr>
          <p:nvPr>
            <a:videoFile r:link="rId1"/>
          </p:nvPr>
        </p:nvPicPr>
        <p:blipFill>
          <a:blip r:embed="rId4"/>
          <a:stretch>
            <a:fillRect/>
          </a:stretch>
        </p:blipFill>
        <p:spPr>
          <a:xfrm>
            <a:off x="1797302" y="1757918"/>
            <a:ext cx="8468304" cy="4763422"/>
          </a:xfrm>
          <a:prstGeom prst="rect">
            <a:avLst/>
          </a:prstGeom>
        </p:spPr>
      </p:pic>
    </p:spTree>
    <p:extLst>
      <p:ext uri="{BB962C8B-B14F-4D97-AF65-F5344CB8AC3E}">
        <p14:creationId xmlns:p14="http://schemas.microsoft.com/office/powerpoint/2010/main" val="504277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25902" y="212941"/>
            <a:ext cx="5527475" cy="1569660"/>
          </a:xfrm>
          <a:prstGeom prst="rect">
            <a:avLst/>
          </a:prstGeom>
        </p:spPr>
        <p:txBody>
          <a:bodyPr wrap="none">
            <a:spAutoFit/>
          </a:bodyPr>
          <a:lstStyle/>
          <a:p>
            <a:pPr algn="ctr"/>
            <a:r>
              <a:rPr lang="en-US" sz="9600" dirty="0" smtClean="0">
                <a:latin typeface="Cubano" panose="00000500000000000000" pitchFamily="50" charset="0"/>
              </a:rPr>
              <a:t>The plan</a:t>
            </a:r>
            <a:endParaRPr lang="en-US" sz="9600" dirty="0">
              <a:latin typeface="Cubano" panose="00000500000000000000" pitchFamily="50" charset="0"/>
            </a:endParaRPr>
          </a:p>
        </p:txBody>
      </p:sp>
      <p:sp>
        <p:nvSpPr>
          <p:cNvPr id="2" name="TextBox 1"/>
          <p:cNvSpPr txBox="1"/>
          <p:nvPr/>
        </p:nvSpPr>
        <p:spPr>
          <a:xfrm>
            <a:off x="3525902" y="2011681"/>
            <a:ext cx="6054762"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latin typeface="Franklin Gothic Demi" panose="020B0703020102020204" pitchFamily="34" charset="0"/>
              </a:rPr>
              <a:t>Understanding the two audiences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Prep &amp; planning</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Doing the teaching</a:t>
            </a:r>
          </a:p>
        </p:txBody>
      </p:sp>
      <p:sp>
        <p:nvSpPr>
          <p:cNvPr id="3" name="Right Arrow 2"/>
          <p:cNvSpPr/>
          <p:nvPr/>
        </p:nvSpPr>
        <p:spPr>
          <a:xfrm>
            <a:off x="1904104" y="5486406"/>
            <a:ext cx="1516828" cy="57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66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extBox 4"/>
          <p:cNvSpPr txBox="1"/>
          <p:nvPr/>
        </p:nvSpPr>
        <p:spPr>
          <a:xfrm>
            <a:off x="268941" y="1479176"/>
            <a:ext cx="3751730" cy="3108543"/>
          </a:xfrm>
          <a:prstGeom prst="rect">
            <a:avLst/>
          </a:prstGeom>
          <a:noFill/>
        </p:spPr>
        <p:txBody>
          <a:bodyPr wrap="square" rtlCol="0">
            <a:spAutoFit/>
          </a:bodyPr>
          <a:lstStyle/>
          <a:p>
            <a:pPr algn="ctr"/>
            <a:r>
              <a:rPr lang="en-US" sz="19600" dirty="0" smtClean="0">
                <a:latin typeface="Cubano" panose="00000500000000000000" pitchFamily="50" charset="0"/>
              </a:rPr>
              <a:t>NO</a:t>
            </a:r>
            <a:endParaRPr lang="en-US" sz="19600" dirty="0">
              <a:latin typeface="Cubano" panose="00000500000000000000" pitchFamily="50" charset="0"/>
            </a:endParaRPr>
          </a:p>
        </p:txBody>
      </p:sp>
      <p:sp>
        <p:nvSpPr>
          <p:cNvPr id="6" name="TextBox 5"/>
          <p:cNvSpPr txBox="1"/>
          <p:nvPr/>
        </p:nvSpPr>
        <p:spPr>
          <a:xfrm>
            <a:off x="8638391" y="6617861"/>
            <a:ext cx="3746351"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Photo by Ryan McGuire, gratisography.com – licensed CC0</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3331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41114" y="212941"/>
            <a:ext cx="10097059" cy="1569660"/>
          </a:xfrm>
          <a:prstGeom prst="rect">
            <a:avLst/>
          </a:prstGeom>
        </p:spPr>
        <p:txBody>
          <a:bodyPr wrap="none">
            <a:spAutoFit/>
          </a:bodyPr>
          <a:lstStyle/>
          <a:p>
            <a:pPr algn="ctr"/>
            <a:r>
              <a:rPr lang="en-US" sz="9600" dirty="0" smtClean="0">
                <a:latin typeface="Cubano" panose="00000500000000000000" pitchFamily="50" charset="0"/>
              </a:rPr>
              <a:t>Two types of ?s</a:t>
            </a:r>
            <a:endParaRPr lang="en-US" sz="9600" dirty="0">
              <a:latin typeface="Cubano" panose="00000500000000000000" pitchFamily="50" charset="0"/>
            </a:endParaRPr>
          </a:p>
        </p:txBody>
      </p:sp>
      <p:sp>
        <p:nvSpPr>
          <p:cNvPr id="2" name="TextBox 1"/>
          <p:cNvSpPr txBox="1"/>
          <p:nvPr/>
        </p:nvSpPr>
        <p:spPr>
          <a:xfrm>
            <a:off x="3668555" y="2277215"/>
            <a:ext cx="7312273" cy="4154984"/>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smtClean="0">
                <a:latin typeface="Franklin Gothic Demi" panose="020B0703020102020204" pitchFamily="34" charset="0"/>
              </a:rPr>
              <a:t>Those asked to gain knowledge</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1028700" lvl="1" indent="-571500">
              <a:buFont typeface="Arial" panose="020B0604020202020204" pitchFamily="34" charset="0"/>
              <a:buChar char="•"/>
            </a:pPr>
            <a:r>
              <a:rPr lang="en-US" sz="4400" dirty="0" smtClean="0">
                <a:latin typeface="Franklin Gothic Demi" panose="020B0703020102020204" pitchFamily="34" charset="0"/>
              </a:rPr>
              <a:t>Those asked to demonstrate knowledge.</a:t>
            </a: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pic>
        <p:nvPicPr>
          <p:cNvPr id="1026" name="Picture 2" descr="Raised Hand in Silhouette by dripsandcas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114" y="1782601"/>
            <a:ext cx="2427441" cy="4649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369911" y="6583680"/>
            <a:ext cx="2800573"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Art CC0 licensed – Source: openclipart.org</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935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7559" y="212941"/>
            <a:ext cx="8924174" cy="1569660"/>
          </a:xfrm>
          <a:prstGeom prst="rect">
            <a:avLst/>
          </a:prstGeom>
        </p:spPr>
        <p:txBody>
          <a:bodyPr wrap="none">
            <a:spAutoFit/>
          </a:bodyPr>
          <a:lstStyle/>
          <a:p>
            <a:pPr algn="ctr"/>
            <a:r>
              <a:rPr lang="en-US" sz="9600" dirty="0" smtClean="0">
                <a:latin typeface="Cubano" panose="00000500000000000000" pitchFamily="50" charset="0"/>
              </a:rPr>
              <a:t>Self ADVOCACY</a:t>
            </a:r>
            <a:endParaRPr lang="en-US" sz="9600" dirty="0">
              <a:latin typeface="Cubano" panose="00000500000000000000" pitchFamily="50" charset="0"/>
            </a:endParaRPr>
          </a:p>
        </p:txBody>
      </p:sp>
      <p:sp>
        <p:nvSpPr>
          <p:cNvPr id="2" name="TextBox 1"/>
          <p:cNvSpPr txBox="1"/>
          <p:nvPr/>
        </p:nvSpPr>
        <p:spPr>
          <a:xfrm>
            <a:off x="5260489" y="1782601"/>
            <a:ext cx="6680499" cy="5509200"/>
          </a:xfrm>
          <a:prstGeom prst="rect">
            <a:avLst/>
          </a:prstGeom>
          <a:noFill/>
        </p:spPr>
        <p:txBody>
          <a:bodyPr wrap="square" rtlCol="0">
            <a:spAutoFit/>
          </a:bodyPr>
          <a:lstStyle/>
          <a:p>
            <a:pPr marL="1028700" lvl="1" indent="-571500">
              <a:buFont typeface="Arial" panose="020B0604020202020204" pitchFamily="34" charset="0"/>
              <a:buChar char="•"/>
            </a:pPr>
            <a:r>
              <a:rPr lang="en-US" sz="4400" dirty="0" smtClean="0">
                <a:latin typeface="Franklin Gothic Demi" panose="020B0703020102020204" pitchFamily="34" charset="0"/>
              </a:rPr>
              <a:t>Ask parents to stay with quieter kids and advocate for them.</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1028700" lvl="1" indent="-571500">
              <a:buFont typeface="Arial" panose="020B0604020202020204" pitchFamily="34" charset="0"/>
              <a:buChar char="•"/>
            </a:pPr>
            <a:r>
              <a:rPr lang="en-US" sz="4400" dirty="0" smtClean="0">
                <a:latin typeface="Franklin Gothic Demi" panose="020B0703020102020204" pitchFamily="34" charset="0"/>
              </a:rPr>
              <a:t>Check in with your quieter adults during breaks.</a:t>
            </a: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87" y="2276854"/>
            <a:ext cx="5186620" cy="3889965"/>
          </a:xfrm>
          <a:prstGeom prst="rect">
            <a:avLst/>
          </a:prstGeom>
        </p:spPr>
      </p:pic>
      <p:sp>
        <p:nvSpPr>
          <p:cNvPr id="6" name="TextBox 5"/>
          <p:cNvSpPr txBox="1"/>
          <p:nvPr/>
        </p:nvSpPr>
        <p:spPr>
          <a:xfrm>
            <a:off x="7728834" y="6562165"/>
            <a:ext cx="4473923"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Photo by Brenda </a:t>
            </a:r>
            <a:r>
              <a:rPr lang="en-US" sz="1100" dirty="0" err="1" smtClean="0">
                <a:solidFill>
                  <a:schemeClr val="tx1">
                    <a:lumMod val="75000"/>
                    <a:lumOff val="25000"/>
                  </a:schemeClr>
                </a:solidFill>
                <a:effectLst>
                  <a:outerShdw blurRad="38100" dist="38100" dir="2700000" algn="tl">
                    <a:srgbClr val="000000">
                      <a:alpha val="43137"/>
                    </a:srgbClr>
                  </a:outerShdw>
                </a:effectLst>
              </a:rPr>
              <a:t>Gottsabend</a:t>
            </a:r>
            <a:r>
              <a:rPr lang="en-US" sz="1100" dirty="0" smtClean="0">
                <a:solidFill>
                  <a:schemeClr val="tx1">
                    <a:lumMod val="75000"/>
                    <a:lumOff val="25000"/>
                  </a:schemeClr>
                </a:solidFill>
                <a:effectLst>
                  <a:outerShdw blurRad="38100" dist="38100" dir="2700000" algn="tl">
                    <a:srgbClr val="000000">
                      <a:alpha val="43137"/>
                    </a:srgbClr>
                  </a:outerShdw>
                </a:effectLst>
              </a:rPr>
              <a:t> – license CC-BY-NC – Source: Flickr</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5244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0351" y="395821"/>
            <a:ext cx="10518585" cy="1569660"/>
          </a:xfrm>
          <a:prstGeom prst="rect">
            <a:avLst/>
          </a:prstGeom>
        </p:spPr>
        <p:txBody>
          <a:bodyPr wrap="none">
            <a:spAutoFit/>
          </a:bodyPr>
          <a:lstStyle/>
          <a:p>
            <a:pPr algn="ctr"/>
            <a:r>
              <a:rPr lang="en-US" sz="9600" dirty="0" smtClean="0">
                <a:latin typeface="Cubano" panose="00000500000000000000" pitchFamily="50" charset="0"/>
              </a:rPr>
              <a:t>Presentation tip</a:t>
            </a:r>
            <a:endParaRPr lang="en-US" sz="9600" dirty="0">
              <a:latin typeface="Cubano" panose="00000500000000000000" pitchFamily="50" charset="0"/>
            </a:endParaRPr>
          </a:p>
        </p:txBody>
      </p:sp>
      <p:sp>
        <p:nvSpPr>
          <p:cNvPr id="2" name="TextBox 1"/>
          <p:cNvSpPr txBox="1"/>
          <p:nvPr/>
        </p:nvSpPr>
        <p:spPr>
          <a:xfrm>
            <a:off x="678492" y="2345172"/>
            <a:ext cx="11222304" cy="3477875"/>
          </a:xfrm>
          <a:prstGeom prst="rect">
            <a:avLst/>
          </a:prstGeom>
          <a:noFill/>
        </p:spPr>
        <p:txBody>
          <a:bodyPr wrap="square" rtlCol="0">
            <a:spAutoFit/>
          </a:bodyPr>
          <a:lstStyle/>
          <a:p>
            <a:r>
              <a:rPr lang="en-US" sz="4400" dirty="0" smtClean="0">
                <a:latin typeface="Franklin Gothic Demi" panose="020B0703020102020204" pitchFamily="34" charset="0"/>
              </a:rPr>
              <a:t>Never put a really text heavy slide on the screen because people will spend their time reading it instead of listening to you. And if all you’re doing is reading the slide to them, that’s boring.</a:t>
            </a:r>
          </a:p>
        </p:txBody>
      </p:sp>
    </p:spTree>
    <p:extLst>
      <p:ext uri="{BB962C8B-B14F-4D97-AF65-F5344CB8AC3E}">
        <p14:creationId xmlns:p14="http://schemas.microsoft.com/office/powerpoint/2010/main" val="4086255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72653" y="212941"/>
            <a:ext cx="9433993" cy="1569660"/>
          </a:xfrm>
          <a:prstGeom prst="rect">
            <a:avLst/>
          </a:prstGeom>
        </p:spPr>
        <p:txBody>
          <a:bodyPr wrap="none">
            <a:spAutoFit/>
          </a:bodyPr>
          <a:lstStyle/>
          <a:p>
            <a:pPr algn="ctr"/>
            <a:r>
              <a:rPr lang="en-US" sz="9600" dirty="0" smtClean="0">
                <a:latin typeface="Cubano" panose="00000500000000000000" pitchFamily="50" charset="0"/>
              </a:rPr>
              <a:t>Be their sensei</a:t>
            </a:r>
            <a:endParaRPr lang="en-US" sz="9600" dirty="0">
              <a:latin typeface="Cubano" panose="00000500000000000000" pitchFamily="50" charset="0"/>
            </a:endParaRPr>
          </a:p>
        </p:txBody>
      </p:sp>
      <p:sp>
        <p:nvSpPr>
          <p:cNvPr id="2" name="TextBox 1"/>
          <p:cNvSpPr txBox="1"/>
          <p:nvPr/>
        </p:nvSpPr>
        <p:spPr>
          <a:xfrm>
            <a:off x="5604735" y="2094891"/>
            <a:ext cx="6196404"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You are their teacher, not their parent.</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You are their teacher, not their manager.</a:t>
            </a: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
        <p:nvSpPr>
          <p:cNvPr id="6" name="TextBox 5"/>
          <p:cNvSpPr txBox="1"/>
          <p:nvPr/>
        </p:nvSpPr>
        <p:spPr>
          <a:xfrm>
            <a:off x="7728834" y="6562165"/>
            <a:ext cx="4473923"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Photo </a:t>
            </a:r>
            <a:r>
              <a:rPr lang="en-US" sz="1100" dirty="0">
                <a:solidFill>
                  <a:schemeClr val="tx1">
                    <a:lumMod val="75000"/>
                    <a:lumOff val="25000"/>
                  </a:schemeClr>
                </a:solidFill>
                <a:effectLst>
                  <a:outerShdw blurRad="38100" dist="38100" dir="2700000" algn="tl">
                    <a:srgbClr val="000000">
                      <a:alpha val="43137"/>
                    </a:srgbClr>
                  </a:outerShdw>
                </a:effectLst>
              </a:rPr>
              <a:t> </a:t>
            </a:r>
            <a:r>
              <a:rPr lang="en-US" sz="1100" dirty="0" smtClean="0">
                <a:solidFill>
                  <a:schemeClr val="tx1">
                    <a:lumMod val="75000"/>
                    <a:lumOff val="25000"/>
                  </a:schemeClr>
                </a:solidFill>
                <a:effectLst>
                  <a:outerShdw blurRad="38100" dist="38100" dir="2700000" algn="tl">
                    <a:srgbClr val="000000">
                      <a:alpha val="43137"/>
                    </a:srgbClr>
                  </a:outerShdw>
                </a:effectLst>
              </a:rPr>
              <a:t>of/by Sensei Patrick McCarthy – license CC-BY – Source: Wikimedia</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pic>
        <p:nvPicPr>
          <p:cNvPr id="1026" name="Picture 2" descr="https://upload.wikimedia.org/wikipedia/commons/thumb/5/5a/Patrick_McCarthy_Sensei.jpg/844px-Patrick_McCarthy_Sense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47" y="1782601"/>
            <a:ext cx="3423248" cy="415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64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48778" y="212941"/>
            <a:ext cx="8481745" cy="1569660"/>
          </a:xfrm>
          <a:prstGeom prst="rect">
            <a:avLst/>
          </a:prstGeom>
        </p:spPr>
        <p:txBody>
          <a:bodyPr wrap="none">
            <a:spAutoFit/>
          </a:bodyPr>
          <a:lstStyle/>
          <a:p>
            <a:pPr algn="ctr"/>
            <a:r>
              <a:rPr lang="en-US" sz="9600" dirty="0" smtClean="0">
                <a:latin typeface="Cubano" panose="00000500000000000000" pitchFamily="50" charset="0"/>
              </a:rPr>
              <a:t>Stay in touch</a:t>
            </a:r>
            <a:endParaRPr lang="en-US" sz="9600" dirty="0">
              <a:latin typeface="Cubano" panose="00000500000000000000" pitchFamily="50" charset="0"/>
            </a:endParaRPr>
          </a:p>
        </p:txBody>
      </p:sp>
      <p:sp>
        <p:nvSpPr>
          <p:cNvPr id="2" name="TextBox 1"/>
          <p:cNvSpPr txBox="1"/>
          <p:nvPr/>
        </p:nvSpPr>
        <p:spPr>
          <a:xfrm>
            <a:off x="1703540" y="1894475"/>
            <a:ext cx="10072547" cy="5509200"/>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Twitter: @</a:t>
            </a:r>
            <a:r>
              <a:rPr lang="en-US" sz="4400" dirty="0" err="1" smtClean="0">
                <a:latin typeface="Franklin Gothic Demi" panose="020B0703020102020204" pitchFamily="34" charset="0"/>
              </a:rPr>
              <a:t>YiddishNinja</a:t>
            </a:r>
            <a:r>
              <a:rPr lang="en-US" sz="4400" dirty="0" smtClean="0">
                <a:latin typeface="Franklin Gothic Demi" panose="020B0703020102020204" pitchFamily="34" charset="0"/>
              </a:rPr>
              <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Blog: </a:t>
            </a:r>
            <a:r>
              <a:rPr lang="en-US" sz="4400" dirty="0" smtClean="0">
                <a:latin typeface="Franklin Gothic Demi" panose="020B0703020102020204" pitchFamily="34" charset="0"/>
                <a:hlinkClick r:id="rId3"/>
              </a:rPr>
              <a:t>http://Yiddish.Ninja</a:t>
            </a:r>
            <a:r>
              <a:rPr lang="en-US" sz="4400" dirty="0">
                <a:latin typeface="Franklin Gothic Demi" panose="020B0703020102020204" pitchFamily="34" charset="0"/>
              </a:rPr>
              <a:t/>
            </a:r>
            <a:br>
              <a:rPr lang="en-US" sz="4400" dirty="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Email: </a:t>
            </a:r>
            <a:r>
              <a:rPr lang="en-US" sz="4400" dirty="0" smtClean="0">
                <a:latin typeface="Franklin Gothic Demi" panose="020B0703020102020204" pitchFamily="34" charset="0"/>
                <a:hlinkClick r:id="rId4"/>
              </a:rPr>
              <a:t>gregb@seattlecoderdojo.com</a:t>
            </a:r>
            <a:r>
              <a:rPr lang="en-US" sz="4400" dirty="0">
                <a:latin typeface="Franklin Gothic Demi" panose="020B0703020102020204" pitchFamily="34" charset="0"/>
              </a:rPr>
              <a:t/>
            </a:r>
            <a:br>
              <a:rPr lang="en-US" sz="4400" dirty="0">
                <a:latin typeface="Franklin Gothic Demi" panose="020B0703020102020204" pitchFamily="34" charset="0"/>
              </a:rPr>
            </a:br>
            <a:endParaRPr lang="en-US" sz="4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I have Ninja Kitten stickers!</a:t>
            </a:r>
            <a:endParaRPr lang="en-US" sz="4400" dirty="0" smtClean="0">
              <a:latin typeface="Franklin Gothic Demi" panose="020B0703020102020204" pitchFamily="34" charset="0"/>
            </a:endParaRPr>
          </a:p>
          <a:p>
            <a:pPr marL="1028700" lvl="1" indent="-571500">
              <a:buFont typeface="Arial" panose="020B0604020202020204" pitchFamily="34" charset="0"/>
              <a:buChar char="•"/>
            </a:pP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91695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91163" y="212941"/>
            <a:ext cx="7596952" cy="1569660"/>
          </a:xfrm>
          <a:prstGeom prst="rect">
            <a:avLst/>
          </a:prstGeom>
        </p:spPr>
        <p:txBody>
          <a:bodyPr wrap="none">
            <a:spAutoFit/>
          </a:bodyPr>
          <a:lstStyle/>
          <a:p>
            <a:pPr algn="ctr"/>
            <a:r>
              <a:rPr lang="en-US" sz="9600" dirty="0" smtClean="0">
                <a:latin typeface="Cubano" panose="00000500000000000000" pitchFamily="50" charset="0"/>
              </a:rPr>
              <a:t>Credentials</a:t>
            </a:r>
            <a:endParaRPr lang="en-US" sz="9600" dirty="0">
              <a:latin typeface="Cubano" panose="00000500000000000000" pitchFamily="50" charset="0"/>
            </a:endParaRPr>
          </a:p>
        </p:txBody>
      </p:sp>
      <p:sp>
        <p:nvSpPr>
          <p:cNvPr id="2" name="TextBox 1"/>
          <p:cNvSpPr txBox="1"/>
          <p:nvPr/>
        </p:nvSpPr>
        <p:spPr>
          <a:xfrm>
            <a:off x="2508326" y="1936377"/>
            <a:ext cx="7562626"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Franklin Gothic Demi" panose="020B0703020102020204" pitchFamily="34" charset="0"/>
              </a:rPr>
              <a:t>Courseware Developer for Nortel</a:t>
            </a:r>
            <a:br>
              <a:rPr lang="en-US" sz="2400" dirty="0" smtClean="0">
                <a:latin typeface="Franklin Gothic Demi" panose="020B0703020102020204" pitchFamily="34" charset="0"/>
              </a:rPr>
            </a:br>
            <a:r>
              <a:rPr lang="en-US" sz="2400" dirty="0" smtClean="0">
                <a:latin typeface="Franklin Gothic Demi" panose="020B0703020102020204" pitchFamily="34" charset="0"/>
              </a:rPr>
              <a:t>1990s</a:t>
            </a:r>
            <a:br>
              <a:rPr lang="en-US" sz="2400" dirty="0" smtClean="0">
                <a:latin typeface="Franklin Gothic Demi" panose="020B0703020102020204" pitchFamily="34" charset="0"/>
              </a:rPr>
            </a:br>
            <a:endParaRPr lang="en-US" sz="2400" dirty="0" smtClean="0">
              <a:latin typeface="Franklin Gothic Demi" panose="020B0703020102020204" pitchFamily="34" charset="0"/>
            </a:endParaRPr>
          </a:p>
          <a:p>
            <a:pPr marL="285750" indent="-285750">
              <a:buFont typeface="Arial" panose="020B0604020202020204" pitchFamily="34" charset="0"/>
              <a:buChar char="•"/>
            </a:pPr>
            <a:r>
              <a:rPr lang="en-US" sz="2400" dirty="0" smtClean="0">
                <a:latin typeface="Franklin Gothic Demi" panose="020B0703020102020204" pitchFamily="34" charset="0"/>
              </a:rPr>
              <a:t>Created IMDb user help section “IMDb University”</a:t>
            </a:r>
            <a:br>
              <a:rPr lang="en-US" sz="2400" dirty="0" smtClean="0">
                <a:latin typeface="Franklin Gothic Demi" panose="020B0703020102020204" pitchFamily="34" charset="0"/>
              </a:rPr>
            </a:br>
            <a:r>
              <a:rPr lang="en-US" sz="2400" dirty="0" smtClean="0">
                <a:latin typeface="Franklin Gothic Demi" panose="020B0703020102020204" pitchFamily="34" charset="0"/>
              </a:rPr>
              <a:t>used 1999 – 2003</a:t>
            </a:r>
            <a:br>
              <a:rPr lang="en-US" sz="2400" dirty="0" smtClean="0">
                <a:latin typeface="Franklin Gothic Demi" panose="020B0703020102020204" pitchFamily="34" charset="0"/>
              </a:rPr>
            </a:br>
            <a:endParaRPr lang="en-US" sz="2400" dirty="0" smtClean="0">
              <a:latin typeface="Franklin Gothic Demi" panose="020B0703020102020204" pitchFamily="34" charset="0"/>
            </a:endParaRPr>
          </a:p>
          <a:p>
            <a:pPr marL="285750" indent="-285750">
              <a:buFont typeface="Arial" panose="020B0604020202020204" pitchFamily="34" charset="0"/>
              <a:buChar char="•"/>
            </a:pPr>
            <a:r>
              <a:rPr lang="en-US" sz="2400" dirty="0" smtClean="0">
                <a:latin typeface="Franklin Gothic Demi" panose="020B0703020102020204" pitchFamily="34" charset="0"/>
              </a:rPr>
              <a:t>Programmer Writer – Microsoft - IE Developer Center</a:t>
            </a:r>
            <a:br>
              <a:rPr lang="en-US" sz="2400" dirty="0" smtClean="0">
                <a:latin typeface="Franklin Gothic Demi" panose="020B0703020102020204" pitchFamily="34" charset="0"/>
              </a:rPr>
            </a:br>
            <a:r>
              <a:rPr lang="en-US" sz="2400" dirty="0" smtClean="0">
                <a:latin typeface="Franklin Gothic Demi" panose="020B0703020102020204" pitchFamily="34" charset="0"/>
              </a:rPr>
              <a:t>2012 – 2015</a:t>
            </a:r>
            <a:br>
              <a:rPr lang="en-US" sz="2400" dirty="0" smtClean="0">
                <a:latin typeface="Franklin Gothic Demi" panose="020B0703020102020204" pitchFamily="34" charset="0"/>
              </a:rPr>
            </a:br>
            <a:endParaRPr lang="en-US" sz="2400" dirty="0" smtClean="0">
              <a:latin typeface="Franklin Gothic Demi" panose="020B0703020102020204" pitchFamily="34" charset="0"/>
            </a:endParaRPr>
          </a:p>
          <a:p>
            <a:pPr marL="285750" indent="-285750">
              <a:buFont typeface="Arial" panose="020B0604020202020204" pitchFamily="34" charset="0"/>
              <a:buChar char="•"/>
            </a:pPr>
            <a:r>
              <a:rPr lang="en-US" sz="2400" dirty="0" smtClean="0">
                <a:latin typeface="Franklin Gothic Demi" panose="020B0703020102020204" pitchFamily="34" charset="0"/>
              </a:rPr>
              <a:t>Lead Organizer and instructor – Seattle CoderDojo</a:t>
            </a:r>
            <a:br>
              <a:rPr lang="en-US" sz="2400" dirty="0" smtClean="0">
                <a:latin typeface="Franklin Gothic Demi" panose="020B0703020102020204" pitchFamily="34" charset="0"/>
              </a:rPr>
            </a:br>
            <a:r>
              <a:rPr lang="en-US" sz="2400" dirty="0" smtClean="0">
                <a:latin typeface="Franklin Gothic Demi" panose="020B0703020102020204" pitchFamily="34" charset="0"/>
              </a:rPr>
              <a:t>2013 - Present</a:t>
            </a:r>
          </a:p>
          <a:p>
            <a:pPr marL="285750" indent="-285750">
              <a:buFont typeface="Arial" panose="020B0604020202020204" pitchFamily="34" charset="0"/>
              <a:buChar char="•"/>
            </a:pPr>
            <a:endParaRPr lang="en-US" sz="2400" dirty="0" smtClean="0">
              <a:latin typeface="Franklin Gothic Demi" panose="020B0703020102020204" pitchFamily="34" charset="0"/>
            </a:endParaRPr>
          </a:p>
        </p:txBody>
      </p:sp>
    </p:spTree>
    <p:extLst>
      <p:ext uri="{BB962C8B-B14F-4D97-AF65-F5344CB8AC3E}">
        <p14:creationId xmlns:p14="http://schemas.microsoft.com/office/powerpoint/2010/main" val="235568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90677" y="817581"/>
            <a:ext cx="4312368" cy="5617657"/>
          </a:xfrm>
          <a:prstGeom prst="rect">
            <a:avLst/>
          </a:prstGeom>
        </p:spPr>
      </p:pic>
      <p:sp>
        <p:nvSpPr>
          <p:cNvPr id="5" name="Rectangle 4"/>
          <p:cNvSpPr/>
          <p:nvPr/>
        </p:nvSpPr>
        <p:spPr>
          <a:xfrm>
            <a:off x="3525902" y="212941"/>
            <a:ext cx="5527475" cy="1569660"/>
          </a:xfrm>
          <a:prstGeom prst="rect">
            <a:avLst/>
          </a:prstGeom>
        </p:spPr>
        <p:txBody>
          <a:bodyPr wrap="none">
            <a:spAutoFit/>
          </a:bodyPr>
          <a:lstStyle/>
          <a:p>
            <a:pPr algn="ctr"/>
            <a:r>
              <a:rPr lang="en-US" sz="9600" dirty="0" smtClean="0">
                <a:latin typeface="Cubano" panose="00000500000000000000" pitchFamily="50" charset="0"/>
              </a:rPr>
              <a:t>The plan</a:t>
            </a:r>
            <a:endParaRPr lang="en-US" sz="9600" dirty="0">
              <a:latin typeface="Cubano" panose="00000500000000000000" pitchFamily="50" charset="0"/>
            </a:endParaRPr>
          </a:p>
        </p:txBody>
      </p:sp>
      <p:sp>
        <p:nvSpPr>
          <p:cNvPr id="2" name="TextBox 1"/>
          <p:cNvSpPr txBox="1"/>
          <p:nvPr/>
        </p:nvSpPr>
        <p:spPr>
          <a:xfrm>
            <a:off x="5645159" y="2011681"/>
            <a:ext cx="6054762" cy="4154984"/>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latin typeface="Franklin Gothic Demi" panose="020B0703020102020204" pitchFamily="34" charset="0"/>
              </a:rPr>
              <a:t>Understanding the two audiences</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Prep &amp; planning</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Doing the teaching</a:t>
            </a:r>
          </a:p>
        </p:txBody>
      </p:sp>
      <p:sp>
        <p:nvSpPr>
          <p:cNvPr id="3" name="Right Arrow 2"/>
          <p:cNvSpPr/>
          <p:nvPr/>
        </p:nvSpPr>
        <p:spPr>
          <a:xfrm>
            <a:off x="4023361" y="2398955"/>
            <a:ext cx="1516828" cy="570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261873" y="6596390"/>
            <a:ext cx="3908611" cy="261610"/>
          </a:xfrm>
          <a:prstGeom prst="rect">
            <a:avLst/>
          </a:prstGeom>
          <a:noFill/>
        </p:spPr>
        <p:txBody>
          <a:bodyPr wrap="square" rtlCol="0">
            <a:spAutoFit/>
          </a:bodyPr>
          <a:lstStyle/>
          <a:p>
            <a:r>
              <a:rPr lang="en-US" sz="1100" dirty="0" smtClean="0">
                <a:solidFill>
                  <a:schemeClr val="tx1">
                    <a:lumMod val="75000"/>
                    <a:lumOff val="25000"/>
                  </a:schemeClr>
                </a:solidFill>
                <a:effectLst>
                  <a:outerShdw blurRad="38100" dist="38100" dir="2700000" algn="tl">
                    <a:srgbClr val="000000">
                      <a:alpha val="43137"/>
                    </a:srgbClr>
                  </a:outerShdw>
                </a:effectLst>
              </a:rPr>
              <a:t>Artist: </a:t>
            </a:r>
            <a:r>
              <a:rPr lang="en-US" sz="1100" dirty="0" err="1" smtClean="0">
                <a:solidFill>
                  <a:schemeClr val="tx1">
                    <a:lumMod val="75000"/>
                    <a:lumOff val="25000"/>
                  </a:schemeClr>
                </a:solidFill>
                <a:effectLst>
                  <a:outerShdw blurRad="38100" dist="38100" dir="2700000" algn="tl">
                    <a:srgbClr val="000000">
                      <a:alpha val="43137"/>
                    </a:srgbClr>
                  </a:outerShdw>
                </a:effectLst>
              </a:rPr>
              <a:t>ZeusBox</a:t>
            </a:r>
            <a:r>
              <a:rPr lang="en-US" sz="1100" dirty="0" smtClean="0">
                <a:solidFill>
                  <a:schemeClr val="tx1">
                    <a:lumMod val="75000"/>
                    <a:lumOff val="25000"/>
                  </a:schemeClr>
                </a:solidFill>
                <a:effectLst>
                  <a:outerShdw blurRad="38100" dist="38100" dir="2700000" algn="tl">
                    <a:srgbClr val="000000">
                      <a:alpha val="43137"/>
                    </a:srgbClr>
                  </a:outerShdw>
                </a:effectLst>
              </a:rPr>
              <a:t> Studio (work for hire) – Owner: Greg Bulmash</a:t>
            </a:r>
            <a:endParaRPr lang="en-US" sz="1100" dirty="0">
              <a:solidFill>
                <a:schemeClr val="tx1">
                  <a:lumMod val="75000"/>
                  <a:lumOff val="2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282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6040" y="212941"/>
            <a:ext cx="6867201" cy="1569660"/>
          </a:xfrm>
          <a:prstGeom prst="rect">
            <a:avLst/>
          </a:prstGeom>
        </p:spPr>
        <p:txBody>
          <a:bodyPr wrap="none">
            <a:spAutoFit/>
          </a:bodyPr>
          <a:lstStyle/>
          <a:p>
            <a:pPr algn="ctr"/>
            <a:r>
              <a:rPr lang="en-US" sz="9600" dirty="0" smtClean="0">
                <a:latin typeface="Cubano" panose="00000500000000000000" pitchFamily="50" charset="0"/>
              </a:rPr>
              <a:t>MOTIVATION</a:t>
            </a:r>
            <a:endParaRPr lang="en-US" sz="9600" dirty="0">
              <a:latin typeface="Cubano" panose="00000500000000000000" pitchFamily="50" charset="0"/>
            </a:endParaRPr>
          </a:p>
        </p:txBody>
      </p:sp>
      <p:sp>
        <p:nvSpPr>
          <p:cNvPr id="2" name="TextBox 1"/>
          <p:cNvSpPr txBox="1"/>
          <p:nvPr/>
        </p:nvSpPr>
        <p:spPr>
          <a:xfrm>
            <a:off x="1879982" y="2717780"/>
            <a:ext cx="8856149" cy="2123658"/>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latin typeface="Franklin Gothic Demi" panose="020B0703020102020204" pitchFamily="34" charset="0"/>
              </a:rPr>
              <a:t>Reason for learning the topic?</a:t>
            </a:r>
            <a:br>
              <a:rPr lang="en-US" sz="4400" dirty="0" smtClean="0">
                <a:latin typeface="Franklin Gothic Demi" panose="020B0703020102020204" pitchFamily="34" charset="0"/>
              </a:rPr>
            </a:br>
            <a:endParaRPr lang="en-US" sz="4400" dirty="0" smtClean="0">
              <a:latin typeface="Franklin Gothic Demi" panose="020B0703020102020204" pitchFamily="34" charset="0"/>
            </a:endParaRPr>
          </a:p>
          <a:p>
            <a:pPr marL="285750" indent="-285750">
              <a:buFont typeface="Arial" panose="020B0604020202020204" pitchFamily="34" charset="0"/>
              <a:buChar char="•"/>
            </a:pPr>
            <a:r>
              <a:rPr lang="en-US" sz="4400" dirty="0" smtClean="0">
                <a:latin typeface="Franklin Gothic Demi" panose="020B0703020102020204" pitchFamily="34" charset="0"/>
              </a:rPr>
              <a:t>Reason for attending a class?</a:t>
            </a:r>
          </a:p>
        </p:txBody>
      </p:sp>
    </p:spTree>
    <p:extLst>
      <p:ext uri="{BB962C8B-B14F-4D97-AF65-F5344CB8AC3E}">
        <p14:creationId xmlns:p14="http://schemas.microsoft.com/office/powerpoint/2010/main" val="1106519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6040" y="212941"/>
            <a:ext cx="6867201" cy="1569660"/>
          </a:xfrm>
          <a:prstGeom prst="rect">
            <a:avLst/>
          </a:prstGeom>
        </p:spPr>
        <p:txBody>
          <a:bodyPr wrap="none">
            <a:spAutoFit/>
          </a:bodyPr>
          <a:lstStyle/>
          <a:p>
            <a:pPr algn="ctr"/>
            <a:r>
              <a:rPr lang="en-US" sz="9600" dirty="0" smtClean="0">
                <a:latin typeface="Cubano" panose="00000500000000000000" pitchFamily="50" charset="0"/>
              </a:rPr>
              <a:t>MOTIVATION</a:t>
            </a:r>
            <a:endParaRPr lang="en-US" sz="9600" dirty="0">
              <a:latin typeface="Cubano" panose="00000500000000000000" pitchFamily="50" charset="0"/>
            </a:endParaRPr>
          </a:p>
        </p:txBody>
      </p:sp>
      <p:sp>
        <p:nvSpPr>
          <p:cNvPr id="2" name="TextBox 1"/>
          <p:cNvSpPr txBox="1"/>
          <p:nvPr/>
        </p:nvSpPr>
        <p:spPr>
          <a:xfrm>
            <a:off x="1879982" y="1782601"/>
            <a:ext cx="8856149" cy="4585871"/>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Reason for learning the topic?</a:t>
            </a:r>
            <a:endParaRPr lang="en-US" sz="4400" dirty="0">
              <a:latin typeface="Franklin Gothic Demi" panose="020B0703020102020204" pitchFamily="34" charset="0"/>
            </a:endParaRPr>
          </a:p>
          <a:p>
            <a:pPr marL="1028700" lvl="1" indent="-571500">
              <a:buFont typeface="Arial" panose="020B0604020202020204" pitchFamily="34" charset="0"/>
              <a:buChar char="•"/>
            </a:pPr>
            <a:r>
              <a:rPr lang="en-US" sz="4400" dirty="0" smtClean="0">
                <a:latin typeface="Franklin Gothic Demi" panose="020B0703020102020204" pitchFamily="34" charset="0"/>
              </a:rPr>
              <a:t>Kid: Because it’s fun</a:t>
            </a:r>
          </a:p>
          <a:p>
            <a:pPr marL="1028700" lvl="1" indent="-571500">
              <a:buFont typeface="Arial" panose="020B0604020202020204" pitchFamily="34" charset="0"/>
              <a:buChar char="•"/>
            </a:pPr>
            <a:r>
              <a:rPr lang="en-US" sz="4400" dirty="0" smtClean="0">
                <a:latin typeface="Franklin Gothic Demi" panose="020B0703020102020204" pitchFamily="34" charset="0"/>
              </a:rPr>
              <a:t>Adult: My boss is making me</a:t>
            </a:r>
          </a:p>
          <a:p>
            <a:pPr lvl="1"/>
            <a:endParaRPr lang="en-US" sz="2400" dirty="0" smtClean="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Reason for learning the topic?</a:t>
            </a:r>
          </a:p>
          <a:p>
            <a:pPr marL="1028700" lvl="1" indent="-571500">
              <a:buFont typeface="Arial" panose="020B0604020202020204" pitchFamily="34" charset="0"/>
              <a:buChar char="•"/>
            </a:pPr>
            <a:r>
              <a:rPr lang="en-US" sz="4400" dirty="0" smtClean="0">
                <a:latin typeface="Franklin Gothic Demi" panose="020B0703020102020204" pitchFamily="34" charset="0"/>
              </a:rPr>
              <a:t>Kid: My dad is making me</a:t>
            </a:r>
          </a:p>
          <a:p>
            <a:pPr marL="1028700" lvl="1" indent="-571500">
              <a:buFont typeface="Arial" panose="020B0604020202020204" pitchFamily="34" charset="0"/>
              <a:buChar char="•"/>
            </a:pPr>
            <a:r>
              <a:rPr lang="en-US" sz="4400" dirty="0" smtClean="0">
                <a:latin typeface="Franklin Gothic Demi" panose="020B0703020102020204" pitchFamily="34" charset="0"/>
              </a:rPr>
              <a:t>Adult: Because it’s fun</a:t>
            </a: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335340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56040" y="212941"/>
            <a:ext cx="6867201" cy="1569660"/>
          </a:xfrm>
          <a:prstGeom prst="rect">
            <a:avLst/>
          </a:prstGeom>
        </p:spPr>
        <p:txBody>
          <a:bodyPr wrap="none">
            <a:spAutoFit/>
          </a:bodyPr>
          <a:lstStyle/>
          <a:p>
            <a:pPr algn="ctr"/>
            <a:r>
              <a:rPr lang="en-US" sz="9600" dirty="0" smtClean="0">
                <a:latin typeface="Cubano" panose="00000500000000000000" pitchFamily="50" charset="0"/>
              </a:rPr>
              <a:t>MOTIVATION</a:t>
            </a:r>
            <a:endParaRPr lang="en-US" sz="9600" dirty="0">
              <a:latin typeface="Cubano" panose="00000500000000000000" pitchFamily="50" charset="0"/>
            </a:endParaRPr>
          </a:p>
        </p:txBody>
      </p:sp>
      <p:sp>
        <p:nvSpPr>
          <p:cNvPr id="2" name="TextBox 1"/>
          <p:cNvSpPr txBox="1"/>
          <p:nvPr/>
        </p:nvSpPr>
        <p:spPr>
          <a:xfrm>
            <a:off x="400833" y="1871501"/>
            <a:ext cx="11373633"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Reason for taking a class?</a:t>
            </a:r>
            <a:endParaRPr lang="en-US" sz="4400" dirty="0">
              <a:latin typeface="Franklin Gothic Demi" panose="020B0703020102020204" pitchFamily="34" charset="0"/>
            </a:endParaRPr>
          </a:p>
          <a:p>
            <a:pPr marL="1028700" lvl="1" indent="-571500">
              <a:buFont typeface="Arial" panose="020B0604020202020204" pitchFamily="34" charset="0"/>
              <a:buChar char="•"/>
            </a:pPr>
            <a:r>
              <a:rPr lang="en-US" sz="4400" dirty="0" smtClean="0">
                <a:latin typeface="Franklin Gothic Demi" panose="020B0703020102020204" pitchFamily="34" charset="0"/>
              </a:rPr>
              <a:t>Both: To have someone to help</a:t>
            </a:r>
          </a:p>
          <a:p>
            <a:pPr marL="1028700" lvl="1" indent="-571500">
              <a:buFont typeface="Arial" panose="020B0604020202020204" pitchFamily="34" charset="0"/>
              <a:buChar char="•"/>
            </a:pPr>
            <a:r>
              <a:rPr lang="en-US" sz="4400" dirty="0" smtClean="0">
                <a:latin typeface="Franklin Gothic Demi" panose="020B0703020102020204" pitchFamily="34" charset="0"/>
              </a:rPr>
              <a:t>Both: To have someone else set the pace</a:t>
            </a:r>
          </a:p>
          <a:p>
            <a:pPr marL="1028700" lvl="1" indent="-571500">
              <a:buFont typeface="Arial" panose="020B0604020202020204" pitchFamily="34" charset="0"/>
              <a:buChar char="•"/>
            </a:pPr>
            <a:r>
              <a:rPr lang="en-US" sz="4400" dirty="0" smtClean="0">
                <a:latin typeface="Franklin Gothic Demi" panose="020B0703020102020204" pitchFamily="34" charset="0"/>
              </a:rPr>
              <a:t>Both: </a:t>
            </a:r>
            <a:r>
              <a:rPr lang="en-US" sz="4400" dirty="0">
                <a:latin typeface="Franklin Gothic Demi" panose="020B0703020102020204" pitchFamily="34" charset="0"/>
              </a:rPr>
              <a:t>To </a:t>
            </a:r>
            <a:r>
              <a:rPr lang="en-US" sz="4400" dirty="0" smtClean="0">
                <a:latin typeface="Franklin Gothic Demi" panose="020B0703020102020204" pitchFamily="34" charset="0"/>
              </a:rPr>
              <a:t>join a F2F learning community.</a:t>
            </a: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1761213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50528" y="212941"/>
            <a:ext cx="9496510" cy="1569660"/>
          </a:xfrm>
          <a:prstGeom prst="rect">
            <a:avLst/>
          </a:prstGeom>
        </p:spPr>
        <p:txBody>
          <a:bodyPr wrap="none">
            <a:spAutoFit/>
          </a:bodyPr>
          <a:lstStyle/>
          <a:p>
            <a:pPr algn="ctr"/>
            <a:r>
              <a:rPr lang="en-US" sz="9600" dirty="0" smtClean="0">
                <a:latin typeface="Cubano" panose="00000500000000000000" pitchFamily="50" charset="0"/>
              </a:rPr>
              <a:t>Knowing basics</a:t>
            </a:r>
            <a:endParaRPr lang="en-US" sz="9600" dirty="0">
              <a:latin typeface="Cubano" panose="00000500000000000000" pitchFamily="50" charset="0"/>
            </a:endParaRPr>
          </a:p>
        </p:txBody>
      </p:sp>
      <p:sp>
        <p:nvSpPr>
          <p:cNvPr id="2" name="TextBox 1"/>
          <p:cNvSpPr txBox="1"/>
          <p:nvPr/>
        </p:nvSpPr>
        <p:spPr>
          <a:xfrm>
            <a:off x="1224766" y="2307933"/>
            <a:ext cx="9748033" cy="3477875"/>
          </a:xfrm>
          <a:prstGeom prst="rect">
            <a:avLst/>
          </a:prstGeom>
          <a:noFill/>
        </p:spPr>
        <p:txBody>
          <a:bodyPr wrap="square" rtlCol="0">
            <a:spAutoFit/>
          </a:bodyPr>
          <a:lstStyle/>
          <a:p>
            <a:pPr marL="571500" indent="-571500">
              <a:buFont typeface="Arial" panose="020B0604020202020204" pitchFamily="34" charset="0"/>
              <a:buChar char="•"/>
            </a:pPr>
            <a:r>
              <a:rPr lang="en-US" sz="4400" dirty="0" smtClean="0">
                <a:latin typeface="Franklin Gothic Demi" panose="020B0703020102020204" pitchFamily="34" charset="0"/>
              </a:rPr>
              <a:t>Kids won’t know/have things we take for granted with developers. </a:t>
            </a:r>
          </a:p>
          <a:p>
            <a:pPr marL="571500" indent="-571500">
              <a:buFont typeface="Arial" panose="020B0604020202020204" pitchFamily="34" charset="0"/>
              <a:buChar char="•"/>
            </a:pPr>
            <a:endParaRPr lang="en-US" sz="4400" dirty="0">
              <a:latin typeface="Franklin Gothic Demi" panose="020B0703020102020204" pitchFamily="34" charset="0"/>
            </a:endParaRPr>
          </a:p>
          <a:p>
            <a:pPr marL="571500" indent="-571500">
              <a:buFont typeface="Arial" panose="020B0604020202020204" pitchFamily="34" charset="0"/>
              <a:buChar char="•"/>
            </a:pPr>
            <a:r>
              <a:rPr lang="en-US" sz="4400" dirty="0" smtClean="0">
                <a:latin typeface="Franklin Gothic Demi" panose="020B0703020102020204" pitchFamily="34" charset="0"/>
              </a:rPr>
              <a:t>Most seven-year-olds don’t touch-type.</a:t>
            </a:r>
            <a:endParaRPr lang="en-US" sz="4400" dirty="0">
              <a:latin typeface="Franklin Gothic Demi" panose="020B0703020102020204" pitchFamily="34" charset="0"/>
            </a:endParaRPr>
          </a:p>
        </p:txBody>
      </p:sp>
    </p:spTree>
    <p:extLst>
      <p:ext uri="{BB962C8B-B14F-4D97-AF65-F5344CB8AC3E}">
        <p14:creationId xmlns:p14="http://schemas.microsoft.com/office/powerpoint/2010/main" val="4271862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0384" y="0"/>
            <a:ext cx="11956798" cy="1200329"/>
          </a:xfrm>
          <a:prstGeom prst="rect">
            <a:avLst/>
          </a:prstGeom>
        </p:spPr>
        <p:txBody>
          <a:bodyPr wrap="none">
            <a:spAutoFit/>
          </a:bodyPr>
          <a:lstStyle/>
          <a:p>
            <a:pPr algn="ctr"/>
            <a:r>
              <a:rPr lang="en-US" sz="7200" dirty="0" smtClean="0">
                <a:latin typeface="Cubano" panose="00000500000000000000" pitchFamily="50" charset="0"/>
              </a:rPr>
              <a:t>Doctors are bad patients</a:t>
            </a:r>
            <a:endParaRPr lang="en-US" sz="7200" dirty="0">
              <a:latin typeface="Cubano" panose="00000500000000000000" pitchFamily="50" charset="0"/>
            </a:endParaRPr>
          </a:p>
        </p:txBody>
      </p:sp>
      <p:pic>
        <p:nvPicPr>
          <p:cNvPr id="2050" name="Picture 2" descr="Willy Wonka Creepy - Oh, so you already know everything? Then why are you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262" y="1285539"/>
            <a:ext cx="5285232" cy="528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9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2703</Words>
  <Application>Microsoft Office PowerPoint</Application>
  <PresentationFormat>Widescreen</PresentationFormat>
  <Paragraphs>206</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Bemio</vt:lpstr>
      <vt:lpstr>Calibri</vt:lpstr>
      <vt:lpstr>Calibri Light</vt:lpstr>
      <vt:lpstr>Cubano</vt:lpstr>
      <vt:lpstr>Franklin Gothic Demi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Bulmash</dc:creator>
  <cp:lastModifiedBy>Greg Bulmash</cp:lastModifiedBy>
  <cp:revision>60</cp:revision>
  <dcterms:created xsi:type="dcterms:W3CDTF">2016-02-15T01:06:18Z</dcterms:created>
  <dcterms:modified xsi:type="dcterms:W3CDTF">2016-02-16T20:23:08Z</dcterms:modified>
</cp:coreProperties>
</file>